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58" r:id="rId4"/>
    <p:sldId id="259" r:id="rId5"/>
    <p:sldId id="260" r:id="rId6"/>
    <p:sldId id="262" r:id="rId7"/>
    <p:sldId id="263" r:id="rId8"/>
    <p:sldId id="264" r:id="rId9"/>
    <p:sldId id="274" r:id="rId10"/>
    <p:sldId id="265" r:id="rId11"/>
    <p:sldId id="266" r:id="rId12"/>
    <p:sldId id="267" r:id="rId13"/>
    <p:sldId id="268" r:id="rId14"/>
    <p:sldId id="269" r:id="rId15"/>
    <p:sldId id="270" r:id="rId16"/>
    <p:sldId id="271" r:id="rId17"/>
    <p:sldId id="272" r:id="rId18"/>
    <p:sldId id="273" r:id="rId19"/>
    <p:sldId id="275" r:id="rId20"/>
    <p:sldId id="276" r:id="rId21"/>
    <p:sldId id="277" r:id="rId22"/>
    <p:sldId id="278"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8" d="100"/>
          <a:sy n="68" d="100"/>
        </p:scale>
        <p:origin x="883" y="4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eaLnBrk="1" latinLnBrk="0" hangingPunct="1"/>
            <a:fld id="{E637BB6B-EE1B-48FB-8575-0D55C373DE88}" type="datetimeFigureOut">
              <a:rPr lang="en-US" smtClean="0"/>
              <a:pPr eaLnBrk="1" latinLnBrk="0" hangingPunct="1"/>
              <a:t>5/24/2022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eaLnBrk="1" latinLnBrk="0" hangingPunct="1"/>
            <a:fld id="{E637BB6B-EE1B-48FB-8575-0D55C373DE88}" type="datetimeFigureOut">
              <a:rPr lang="en-US" smtClean="0"/>
              <a:pPr eaLnBrk="1" latinLnBrk="0" hangingPunct="1"/>
              <a:t>5/24/2022</a:t>
            </a:fld>
            <a:endParaRPr lang="en-US" dirty="0"/>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eaLnBrk="1" latinLnBrk="0" hangingPunct="1"/>
            <a:fld id="{E637BB6B-EE1B-48FB-8575-0D55C373DE88}" type="datetimeFigureOut">
              <a:rPr lang="en-US" smtClean="0"/>
              <a:pPr eaLnBrk="1" latinLnBrk="0" hangingPunct="1"/>
              <a:t>5/24/2022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eaLnBrk="1" latinLnBrk="0" hangingPunct="1"/>
            <a:fld id="{E637BB6B-EE1B-48FB-8575-0D55C373DE88}" type="datetimeFigureOut">
              <a:rPr lang="en-US" smtClean="0"/>
              <a:pPr eaLnBrk="1" latinLnBrk="0" hangingPunct="1"/>
              <a:t>5/24/2022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eaLnBrk="1" latinLnBrk="0" hangingPunct="1"/>
            <a:fld id="{E637BB6B-EE1B-48FB-8575-0D55C373DE88}" type="datetimeFigureOut">
              <a:rPr lang="en-US" smtClean="0"/>
              <a:pPr eaLnBrk="1" latinLnBrk="0" hangingPunct="1"/>
              <a:t>5/24/2022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eaLnBrk="1" latinLnBrk="0" hangingPunct="1"/>
            <a:fld id="{E637BB6B-EE1B-48FB-8575-0D55C373DE88}" type="datetimeFigureOut">
              <a:rPr lang="en-US" smtClean="0"/>
              <a:pPr eaLnBrk="1" latinLnBrk="0" hangingPunct="1"/>
              <a:t>5/24/2022</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eaLnBrk="1" latinLnBrk="0" hangingPunct="1"/>
            <a:fld id="{E637BB6B-EE1B-48FB-8575-0D55C373DE88}" type="datetimeFigureOut">
              <a:rPr lang="en-US" smtClean="0"/>
              <a:pPr eaLnBrk="1" latinLnBrk="0" hangingPunct="1"/>
              <a:t>5/24/2022</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eaLnBrk="1" latinLnBrk="0" hangingPunct="1"/>
            <a:fld id="{E637BB6B-EE1B-48FB-8575-0D55C373DE88}" type="datetimeFigureOut">
              <a:rPr lang="en-US" smtClean="0"/>
              <a:pPr eaLnBrk="1" latinLnBrk="0" hangingPunct="1"/>
              <a:t>5/24/2022</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eaLnBrk="1" latinLnBrk="0" hangingPunct="1"/>
            <a:fld id="{E637BB6B-EE1B-48FB-8575-0D55C373DE88}" type="datetimeFigureOut">
              <a:rPr lang="en-US" smtClean="0"/>
              <a:pPr eaLnBrk="1" latinLnBrk="0" hangingPunct="1"/>
              <a:t>5/24/2022</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eaLnBrk="1" latinLnBrk="0" hangingPunct="1"/>
            <a:fld id="{E637BB6B-EE1B-48FB-8575-0D55C373DE88}" type="datetimeFigureOut">
              <a:rPr lang="en-US" smtClean="0"/>
              <a:pPr eaLnBrk="1" latinLnBrk="0" hangingPunct="1"/>
              <a:t>5/24/2022</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2AA957AF-53C0-420B-9C2D-77DB1416566C}" type="slidenum">
              <a:rPr kumimoji="0" lang="en-US" smtClean="0"/>
              <a:pPr eaLnBrk="1" latinLnBrk="0" hangingPunct="1"/>
              <a:t>‹#›</a:t>
            </a:fld>
            <a:endParaRPr kumimoji="0"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pPr eaLnBrk="1" latinLnBrk="0" hangingPunct="1"/>
            <a:fld id="{E637BB6B-EE1B-48FB-8575-0D55C373DE88}" type="datetimeFigureOut">
              <a:rPr lang="en-US" smtClean="0"/>
              <a:pPr eaLnBrk="1" latinLnBrk="0" hangingPunct="1"/>
              <a:t>5/24/2022</a:t>
            </a:fld>
            <a:endParaRPr lang="en-US"/>
          </a:p>
        </p:txBody>
      </p:sp>
      <p:sp>
        <p:nvSpPr>
          <p:cNvPr id="9" name="Slide Number Placeholder 8"/>
          <p:cNvSpPr>
            <a:spLocks noGrp="1"/>
          </p:cNvSpPr>
          <p:nvPr>
            <p:ph type="sldNum" sz="quarter" idx="11"/>
          </p:nvPr>
        </p:nvSpPr>
        <p:spPr/>
        <p:txBody>
          <a:bodyPr/>
          <a:lstStyle/>
          <a:p>
            <a:fld id="{2AA957AF-53C0-420B-9C2D-77DB1416566C}" type="slidenum">
              <a:rPr kumimoji="0" lang="en-US" smtClean="0"/>
              <a:pPr eaLnBrk="1" latinLnBrk="0" hangingPunct="1"/>
              <a:t>‹#›</a:t>
            </a:fld>
            <a:endParaRPr kumimoji="0" lang="en-US"/>
          </a:p>
        </p:txBody>
      </p:sp>
      <p:sp>
        <p:nvSpPr>
          <p:cNvPr id="10" name="Footer Placeholder 9"/>
          <p:cNvSpPr>
            <a:spLocks noGrp="1"/>
          </p:cNvSpPr>
          <p:nvPr>
            <p:ph type="ftr" sz="quarter" idx="12"/>
          </p:nvPr>
        </p:nvSpPr>
        <p:spPr/>
        <p:txBody>
          <a:bodyPr/>
          <a:lstStyle/>
          <a:p>
            <a:endParaRPr kumimoji="0"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2AA957AF-53C0-420B-9C2D-77DB1416566C}" type="slidenum">
              <a:rPr kumimoji="0" lang="en-US" smtClean="0"/>
              <a:pPr eaLnBrk="1" latinLnBrk="0" hangingPunct="1"/>
              <a:t>‹#›</a:t>
            </a:fld>
            <a:endParaRPr kumimoji="0" lang="en-US" sz="1000" dirty="0">
              <a:solidFill>
                <a:schemeClr val="tx2">
                  <a:shade val="50000"/>
                </a:schemeClr>
              </a:solidFill>
            </a:endParaRPr>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pPr algn="ctr" eaLnBrk="1" latinLnBrk="0" hangingPunct="1"/>
            <a:endParaRPr kumimoji="0" lang="en-US" sz="1000" dirty="0">
              <a:solidFill>
                <a:schemeClr val="tx2">
                  <a:shade val="50000"/>
                </a:schemeClr>
              </a:solidFill>
            </a:endParaRPr>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pPr eaLnBrk="1" latinLnBrk="0" hangingPunct="1"/>
            <a:fld id="{E637BB6B-EE1B-48FB-8575-0D55C373DE88}" type="datetimeFigureOut">
              <a:rPr lang="en-US" smtClean="0"/>
              <a:pPr eaLnBrk="1" latinLnBrk="0" hangingPunct="1"/>
              <a:t>5/24/2022</a:t>
            </a:fld>
            <a:endParaRPr lang="en-US" sz="1000">
              <a:solidFill>
                <a:schemeClr val="tx2">
                  <a:shade val="50000"/>
                </a:schemeClr>
              </a:solidFill>
            </a:endParaRPr>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51520" y="41564"/>
            <a:ext cx="7924800" cy="2007096"/>
          </a:xfrm>
        </p:spPr>
        <p:txBody>
          <a:bodyPr>
            <a:normAutofit/>
          </a:bodyPr>
          <a:lstStyle/>
          <a:p>
            <a:pPr lvl="0" algn="ctr"/>
            <a:r>
              <a:rPr lang="en-US" sz="2800" b="1" dirty="0" smtClean="0">
                <a:solidFill>
                  <a:srgbClr val="FFC000"/>
                </a:solidFill>
                <a:effectLst>
                  <a:outerShdw blurRad="38100" dist="38100" dir="2700000" algn="tl">
                    <a:srgbClr val="000000">
                      <a:alpha val="43137"/>
                    </a:srgbClr>
                  </a:outerShdw>
                </a:effectLst>
                <a:latin typeface="Times New Roman"/>
                <a:ea typeface="Times New Roman"/>
                <a:cs typeface="Times New Roman"/>
                <a:sym typeface="Times New Roman"/>
              </a:rPr>
              <a:t/>
            </a:r>
            <a:br>
              <a:rPr lang="en-US" sz="2800" b="1" dirty="0" smtClean="0">
                <a:solidFill>
                  <a:srgbClr val="FFC000"/>
                </a:solidFill>
                <a:effectLst>
                  <a:outerShdw blurRad="38100" dist="38100" dir="2700000" algn="tl">
                    <a:srgbClr val="000000">
                      <a:alpha val="43137"/>
                    </a:srgbClr>
                  </a:outerShdw>
                </a:effectLst>
                <a:latin typeface="Times New Roman"/>
                <a:ea typeface="Times New Roman"/>
                <a:cs typeface="Times New Roman"/>
                <a:sym typeface="Times New Roman"/>
              </a:rPr>
            </a:br>
            <a:r>
              <a:rPr lang="en-US" sz="2800" b="1" dirty="0" smtClean="0">
                <a:solidFill>
                  <a:srgbClr val="FFC000"/>
                </a:solidFill>
                <a:effectLst>
                  <a:outerShdw blurRad="38100" dist="38100" dir="2700000" algn="tl">
                    <a:srgbClr val="000000">
                      <a:alpha val="43137"/>
                    </a:srgbClr>
                  </a:outerShdw>
                </a:effectLst>
                <a:latin typeface="Times New Roman"/>
                <a:ea typeface="Times New Roman"/>
                <a:cs typeface="Times New Roman"/>
                <a:sym typeface="Times New Roman"/>
              </a:rPr>
              <a:t>QR CODE GENERATION FOR </a:t>
            </a:r>
            <a:br>
              <a:rPr lang="en-US" sz="2800" b="1" dirty="0" smtClean="0">
                <a:solidFill>
                  <a:srgbClr val="FFC000"/>
                </a:solidFill>
                <a:effectLst>
                  <a:outerShdw blurRad="38100" dist="38100" dir="2700000" algn="tl">
                    <a:srgbClr val="000000">
                      <a:alpha val="43137"/>
                    </a:srgbClr>
                  </a:outerShdw>
                </a:effectLst>
                <a:latin typeface="Times New Roman"/>
                <a:ea typeface="Times New Roman"/>
                <a:cs typeface="Times New Roman"/>
                <a:sym typeface="Times New Roman"/>
              </a:rPr>
            </a:br>
            <a:r>
              <a:rPr lang="en-US" sz="2800" b="1" dirty="0" smtClean="0">
                <a:solidFill>
                  <a:srgbClr val="FFC000"/>
                </a:solidFill>
                <a:effectLst>
                  <a:outerShdw blurRad="38100" dist="38100" dir="2700000" algn="tl">
                    <a:srgbClr val="000000">
                      <a:alpha val="43137"/>
                    </a:srgbClr>
                  </a:outerShdw>
                </a:effectLst>
                <a:latin typeface="Times New Roman"/>
                <a:ea typeface="Times New Roman"/>
                <a:cs typeface="Times New Roman"/>
                <a:sym typeface="Times New Roman"/>
              </a:rPr>
              <a:t>FOOD ORDER</a:t>
            </a:r>
            <a:r>
              <a:rPr lang="en-US" sz="2800" b="1" dirty="0">
                <a:solidFill>
                  <a:srgbClr val="FFC000"/>
                </a:solidFill>
                <a:effectLst>
                  <a:outerShdw blurRad="38100" dist="38100" dir="2700000" algn="tl">
                    <a:srgbClr val="000000">
                      <a:alpha val="43137"/>
                    </a:srgbClr>
                  </a:outerShdw>
                </a:effectLst>
                <a:latin typeface="Times New Roman"/>
                <a:ea typeface="Times New Roman"/>
                <a:cs typeface="Times New Roman"/>
                <a:sym typeface="Times New Roman"/>
              </a:rPr>
              <a:t/>
            </a:r>
            <a:br>
              <a:rPr lang="en-US" sz="2800" b="1" dirty="0">
                <a:solidFill>
                  <a:srgbClr val="FFC000"/>
                </a:solidFill>
                <a:effectLst>
                  <a:outerShdw blurRad="38100" dist="38100" dir="2700000" algn="tl">
                    <a:srgbClr val="000000">
                      <a:alpha val="43137"/>
                    </a:srgbClr>
                  </a:outerShdw>
                </a:effectLst>
                <a:latin typeface="Times New Roman"/>
                <a:ea typeface="Times New Roman"/>
                <a:cs typeface="Times New Roman"/>
                <a:sym typeface="Times New Roman"/>
              </a:rPr>
            </a:br>
            <a:endParaRPr lang="en-IN" sz="2800" dirty="0">
              <a:solidFill>
                <a:srgbClr val="FFC000"/>
              </a:solidFill>
            </a:endParaRPr>
          </a:p>
        </p:txBody>
      </p:sp>
      <p:sp>
        <p:nvSpPr>
          <p:cNvPr id="5" name="Subtitle 4"/>
          <p:cNvSpPr>
            <a:spLocks noGrp="1"/>
          </p:cNvSpPr>
          <p:nvPr>
            <p:ph idx="1"/>
          </p:nvPr>
        </p:nvSpPr>
        <p:spPr>
          <a:xfrm>
            <a:off x="539552" y="1988840"/>
            <a:ext cx="7924800" cy="4302224"/>
          </a:xfrm>
        </p:spPr>
        <p:txBody>
          <a:bodyPr>
            <a:normAutofit fontScale="92500" lnSpcReduction="10000"/>
          </a:bodyPr>
          <a:lstStyle/>
          <a:p>
            <a:pPr marL="0" lvl="0" indent="0" algn="just">
              <a:spcBef>
                <a:spcPts val="0"/>
              </a:spcBef>
              <a:spcAft>
                <a:spcPts val="0"/>
              </a:spcAft>
              <a:buNone/>
            </a:pPr>
            <a:r>
              <a:rPr lang="en-US" sz="2800" b="1" dirty="0" smtClean="0">
                <a:solidFill>
                  <a:schemeClr val="tx2"/>
                </a:solidFill>
                <a:effectLst>
                  <a:outerShdw blurRad="38100" dist="38100" dir="2700000" algn="tl">
                    <a:srgbClr val="000000">
                      <a:alpha val="43137"/>
                    </a:srgbClr>
                  </a:outerShdw>
                </a:effectLst>
                <a:latin typeface="Times New Roman"/>
                <a:ea typeface="Times New Roman"/>
                <a:cs typeface="Times New Roman"/>
                <a:sym typeface="Times New Roman"/>
              </a:rPr>
              <a:t>    BATCH </a:t>
            </a:r>
            <a:r>
              <a:rPr lang="en-US" sz="2800" b="1" dirty="0">
                <a:solidFill>
                  <a:schemeClr val="tx2"/>
                </a:solidFill>
                <a:effectLst>
                  <a:outerShdw blurRad="38100" dist="38100" dir="2700000" algn="tl">
                    <a:srgbClr val="000000">
                      <a:alpha val="43137"/>
                    </a:srgbClr>
                  </a:outerShdw>
                </a:effectLst>
                <a:latin typeface="Times New Roman"/>
                <a:ea typeface="Times New Roman"/>
                <a:cs typeface="Times New Roman"/>
                <a:sym typeface="Times New Roman"/>
              </a:rPr>
              <a:t>MEMBERS:</a:t>
            </a:r>
          </a:p>
          <a:p>
            <a:pPr marL="0" lvl="0" indent="0" algn="just">
              <a:spcBef>
                <a:spcPts val="0"/>
              </a:spcBef>
              <a:spcAft>
                <a:spcPts val="0"/>
              </a:spcAft>
              <a:buNone/>
            </a:pPr>
            <a:r>
              <a:rPr lang="en-US" sz="2000" b="1" dirty="0" smtClean="0">
                <a:effectLst>
                  <a:outerShdw blurRad="38100" dist="38100" dir="2700000" algn="tl">
                    <a:srgbClr val="000000">
                      <a:alpha val="43137"/>
                    </a:srgbClr>
                  </a:outerShdw>
                </a:effectLst>
                <a:latin typeface="Times New Roman"/>
                <a:ea typeface="Times New Roman"/>
                <a:cs typeface="Times New Roman"/>
                <a:sym typeface="Times New Roman"/>
              </a:rPr>
              <a:t>         </a:t>
            </a:r>
          </a:p>
          <a:p>
            <a:pPr marL="0" lvl="0" indent="0" algn="just">
              <a:spcBef>
                <a:spcPts val="0"/>
              </a:spcBef>
              <a:spcAft>
                <a:spcPts val="0"/>
              </a:spcAft>
              <a:buNone/>
            </a:pPr>
            <a:r>
              <a:rPr lang="en-US" sz="2000" b="1" dirty="0">
                <a:effectLst>
                  <a:outerShdw blurRad="38100" dist="38100" dir="2700000" algn="tl">
                    <a:srgbClr val="000000">
                      <a:alpha val="43137"/>
                    </a:srgbClr>
                  </a:outerShdw>
                </a:effectLst>
                <a:latin typeface="Times New Roman"/>
                <a:ea typeface="Times New Roman"/>
                <a:cs typeface="Times New Roman"/>
                <a:sym typeface="Times New Roman"/>
              </a:rPr>
              <a:t> </a:t>
            </a:r>
            <a:r>
              <a:rPr lang="en-US" sz="2000" b="1" dirty="0" smtClean="0">
                <a:effectLst>
                  <a:outerShdw blurRad="38100" dist="38100" dir="2700000" algn="tl">
                    <a:srgbClr val="000000">
                      <a:alpha val="43137"/>
                    </a:srgbClr>
                  </a:outerShdw>
                </a:effectLst>
                <a:latin typeface="Times New Roman"/>
                <a:ea typeface="Times New Roman"/>
                <a:cs typeface="Times New Roman"/>
                <a:sym typeface="Times New Roman"/>
              </a:rPr>
              <a:t>               </a:t>
            </a:r>
            <a:r>
              <a:rPr lang="en-US" sz="2600" b="1" dirty="0" smtClean="0">
                <a:effectLst>
                  <a:outerShdw blurRad="38100" dist="38100" dir="2700000" algn="tl">
                    <a:srgbClr val="000000">
                      <a:alpha val="43137"/>
                    </a:srgbClr>
                  </a:outerShdw>
                </a:effectLst>
                <a:latin typeface="Times New Roman"/>
                <a:ea typeface="Times New Roman"/>
                <a:cs typeface="Times New Roman"/>
                <a:sym typeface="Times New Roman"/>
              </a:rPr>
              <a:t>1.P.SHIVASHREE(IT2044)</a:t>
            </a:r>
            <a:endParaRPr lang="en-US" sz="2600" b="1" dirty="0">
              <a:effectLst>
                <a:outerShdw blurRad="38100" dist="38100" dir="2700000" algn="tl">
                  <a:srgbClr val="000000">
                    <a:alpha val="43137"/>
                  </a:srgbClr>
                </a:outerShdw>
              </a:effectLst>
              <a:latin typeface="Times New Roman"/>
              <a:ea typeface="Times New Roman"/>
              <a:cs typeface="Times New Roman"/>
              <a:sym typeface="Times New Roman"/>
            </a:endParaRPr>
          </a:p>
          <a:p>
            <a:pPr marL="0" lvl="0" indent="0" algn="just">
              <a:spcBef>
                <a:spcPts val="0"/>
              </a:spcBef>
              <a:spcAft>
                <a:spcPts val="0"/>
              </a:spcAft>
              <a:buNone/>
            </a:pPr>
            <a:r>
              <a:rPr lang="en-US" sz="2600" b="1" dirty="0">
                <a:effectLst>
                  <a:outerShdw blurRad="38100" dist="38100" dir="2700000" algn="tl">
                    <a:srgbClr val="000000">
                      <a:alpha val="43137"/>
                    </a:srgbClr>
                  </a:outerShdw>
                </a:effectLst>
                <a:latin typeface="Times New Roman"/>
                <a:ea typeface="Times New Roman"/>
                <a:cs typeface="Times New Roman"/>
                <a:sym typeface="Times New Roman"/>
              </a:rPr>
              <a:t>	</a:t>
            </a:r>
            <a:r>
              <a:rPr lang="en-US" sz="2600" b="1" dirty="0" smtClean="0">
                <a:effectLst>
                  <a:outerShdw blurRad="38100" dist="38100" dir="2700000" algn="tl">
                    <a:srgbClr val="000000">
                      <a:alpha val="43137"/>
                    </a:srgbClr>
                  </a:outerShdw>
                </a:effectLst>
                <a:latin typeface="Times New Roman"/>
                <a:ea typeface="Times New Roman"/>
                <a:cs typeface="Times New Roman"/>
                <a:sym typeface="Times New Roman"/>
              </a:rPr>
              <a:t> 2.R.SHRUTHI(IT2046)</a:t>
            </a:r>
            <a:endParaRPr lang="en-US" sz="2600" b="1" dirty="0">
              <a:effectLst>
                <a:outerShdw blurRad="38100" dist="38100" dir="2700000" algn="tl">
                  <a:srgbClr val="000000">
                    <a:alpha val="43137"/>
                  </a:srgbClr>
                </a:outerShdw>
              </a:effectLst>
              <a:latin typeface="Times New Roman"/>
              <a:ea typeface="Times New Roman"/>
              <a:cs typeface="Times New Roman"/>
              <a:sym typeface="Times New Roman"/>
            </a:endParaRPr>
          </a:p>
          <a:p>
            <a:pPr marL="0" lvl="0" indent="0" algn="just">
              <a:spcBef>
                <a:spcPts val="0"/>
              </a:spcBef>
              <a:spcAft>
                <a:spcPts val="0"/>
              </a:spcAft>
              <a:buNone/>
            </a:pPr>
            <a:r>
              <a:rPr lang="en-US" sz="2600" b="1" dirty="0" smtClean="0">
                <a:effectLst>
                  <a:outerShdw blurRad="38100" dist="38100" dir="2700000" algn="tl">
                    <a:srgbClr val="000000">
                      <a:alpha val="43137"/>
                    </a:srgbClr>
                  </a:outerShdw>
                </a:effectLst>
                <a:latin typeface="Times New Roman"/>
                <a:ea typeface="Times New Roman"/>
                <a:cs typeface="Times New Roman"/>
                <a:sym typeface="Times New Roman"/>
              </a:rPr>
              <a:t>             3.S.R.VARSHINI PRIYA(IT2055</a:t>
            </a:r>
            <a:r>
              <a:rPr lang="en-US" sz="2600" b="1" dirty="0">
                <a:effectLst>
                  <a:outerShdw blurRad="38100" dist="38100" dir="2700000" algn="tl">
                    <a:srgbClr val="000000">
                      <a:alpha val="43137"/>
                    </a:srgbClr>
                  </a:outerShdw>
                </a:effectLst>
                <a:latin typeface="Times New Roman"/>
                <a:ea typeface="Times New Roman"/>
                <a:cs typeface="Times New Roman"/>
                <a:sym typeface="Times New Roman"/>
              </a:rPr>
              <a:t>)</a:t>
            </a:r>
            <a:endParaRPr lang="en-US" sz="2600" b="1" dirty="0" smtClean="0">
              <a:effectLst>
                <a:outerShdw blurRad="38100" dist="38100" dir="2700000" algn="tl">
                  <a:srgbClr val="000000">
                    <a:alpha val="43137"/>
                  </a:srgbClr>
                </a:outerShdw>
              </a:effectLst>
              <a:latin typeface="Times New Roman"/>
              <a:ea typeface="Times New Roman"/>
              <a:cs typeface="Times New Roman"/>
              <a:sym typeface="Times New Roman"/>
            </a:endParaRPr>
          </a:p>
          <a:p>
            <a:pPr marL="0" lvl="0" indent="0" algn="just">
              <a:spcBef>
                <a:spcPts val="0"/>
              </a:spcBef>
              <a:spcAft>
                <a:spcPts val="0"/>
              </a:spcAft>
              <a:buNone/>
            </a:pPr>
            <a:endParaRPr lang="en-US" sz="2400" b="1" dirty="0" smtClean="0">
              <a:effectLst>
                <a:outerShdw blurRad="38100" dist="38100" dir="2700000" algn="tl">
                  <a:srgbClr val="000000">
                    <a:alpha val="43137"/>
                  </a:srgbClr>
                </a:outerShdw>
              </a:effectLst>
              <a:latin typeface="Times New Roman"/>
              <a:ea typeface="Times New Roman"/>
              <a:cs typeface="Times New Roman"/>
              <a:sym typeface="Times New Roman"/>
            </a:endParaRPr>
          </a:p>
          <a:p>
            <a:pPr marL="0" lvl="0" indent="0" algn="just">
              <a:spcBef>
                <a:spcPts val="0"/>
              </a:spcBef>
              <a:spcAft>
                <a:spcPts val="0"/>
              </a:spcAft>
              <a:buNone/>
            </a:pPr>
            <a:r>
              <a:rPr lang="en-US" sz="2400" b="1" dirty="0">
                <a:effectLst>
                  <a:outerShdw blurRad="38100" dist="38100" dir="2700000" algn="tl">
                    <a:srgbClr val="000000">
                      <a:alpha val="43137"/>
                    </a:srgbClr>
                  </a:outerShdw>
                </a:effectLst>
                <a:latin typeface="Times New Roman"/>
                <a:ea typeface="Times New Roman"/>
                <a:cs typeface="Times New Roman"/>
                <a:sym typeface="Times New Roman"/>
              </a:rPr>
              <a:t> </a:t>
            </a:r>
            <a:r>
              <a:rPr lang="en-US" sz="2400" b="1" dirty="0" smtClean="0">
                <a:effectLst>
                  <a:outerShdw blurRad="38100" dist="38100" dir="2700000" algn="tl">
                    <a:srgbClr val="000000">
                      <a:alpha val="43137"/>
                    </a:srgbClr>
                  </a:outerShdw>
                </a:effectLst>
                <a:latin typeface="Times New Roman"/>
                <a:ea typeface="Times New Roman"/>
                <a:cs typeface="Times New Roman"/>
                <a:sym typeface="Times New Roman"/>
              </a:rPr>
              <a:t>   </a:t>
            </a:r>
            <a:r>
              <a:rPr lang="en-US" sz="2400" b="1" dirty="0" smtClean="0">
                <a:solidFill>
                  <a:schemeClr val="tx2"/>
                </a:solidFill>
                <a:effectLst>
                  <a:outerShdw blurRad="38100" dist="38100" dir="2700000" algn="tl">
                    <a:srgbClr val="000000">
                      <a:alpha val="43137"/>
                    </a:srgbClr>
                  </a:outerShdw>
                </a:effectLst>
                <a:latin typeface="Times New Roman"/>
                <a:ea typeface="Times New Roman"/>
                <a:cs typeface="Times New Roman"/>
                <a:sym typeface="Times New Roman"/>
              </a:rPr>
              <a:t> </a:t>
            </a:r>
            <a:r>
              <a:rPr lang="en-US" sz="2800" b="1" dirty="0" smtClean="0">
                <a:solidFill>
                  <a:schemeClr val="tx2"/>
                </a:solidFill>
                <a:effectLst>
                  <a:outerShdw blurRad="38100" dist="38100" dir="2700000" algn="tl">
                    <a:srgbClr val="000000">
                      <a:alpha val="43137"/>
                    </a:srgbClr>
                  </a:outerShdw>
                </a:effectLst>
                <a:latin typeface="Times New Roman"/>
                <a:ea typeface="Times New Roman"/>
                <a:cs typeface="Times New Roman"/>
                <a:sym typeface="Times New Roman"/>
              </a:rPr>
              <a:t>BATCH NO:</a:t>
            </a:r>
            <a:r>
              <a:rPr lang="en-US" sz="2800" b="1" dirty="0" smtClean="0">
                <a:effectLst>
                  <a:outerShdw blurRad="38100" dist="38100" dir="2700000" algn="tl">
                    <a:srgbClr val="000000">
                      <a:alpha val="43137"/>
                    </a:srgbClr>
                  </a:outerShdw>
                </a:effectLst>
                <a:latin typeface="Times New Roman"/>
                <a:ea typeface="Times New Roman"/>
                <a:cs typeface="Times New Roman"/>
                <a:sym typeface="Times New Roman"/>
              </a:rPr>
              <a:t>19</a:t>
            </a:r>
          </a:p>
          <a:p>
            <a:pPr marL="0" lvl="0" indent="0" algn="just">
              <a:spcBef>
                <a:spcPts val="0"/>
              </a:spcBef>
              <a:spcAft>
                <a:spcPts val="0"/>
              </a:spcAft>
              <a:buNone/>
            </a:pPr>
            <a:endParaRPr lang="en-US" sz="2000" b="1" dirty="0">
              <a:effectLst>
                <a:outerShdw blurRad="38100" dist="38100" dir="2700000" algn="tl">
                  <a:srgbClr val="000000">
                    <a:alpha val="43137"/>
                  </a:srgbClr>
                </a:outerShdw>
              </a:effectLst>
              <a:latin typeface="Times New Roman"/>
              <a:ea typeface="Times New Roman"/>
              <a:cs typeface="Times New Roman"/>
              <a:sym typeface="Times New Roman"/>
            </a:endParaRPr>
          </a:p>
          <a:p>
            <a:pPr marL="0" lvl="0" indent="0" algn="just">
              <a:spcBef>
                <a:spcPts val="0"/>
              </a:spcBef>
              <a:spcAft>
                <a:spcPts val="0"/>
              </a:spcAft>
              <a:buNone/>
            </a:pPr>
            <a:r>
              <a:rPr lang="en-US" sz="3000" b="1" dirty="0" smtClean="0">
                <a:effectLst>
                  <a:outerShdw blurRad="38100" dist="38100" dir="2700000" algn="tl">
                    <a:srgbClr val="000000">
                      <a:alpha val="43137"/>
                    </a:srgbClr>
                  </a:outerShdw>
                </a:effectLst>
                <a:latin typeface="Times New Roman"/>
                <a:ea typeface="Times New Roman"/>
                <a:cs typeface="Times New Roman"/>
                <a:sym typeface="Times New Roman"/>
              </a:rPr>
              <a:t>  </a:t>
            </a:r>
            <a:r>
              <a:rPr lang="en-US" sz="2800" b="1" dirty="0" smtClean="0">
                <a:solidFill>
                  <a:schemeClr val="tx2"/>
                </a:solidFill>
                <a:effectLst>
                  <a:outerShdw blurRad="38100" dist="38100" dir="2700000" algn="tl">
                    <a:srgbClr val="000000">
                      <a:alpha val="43137"/>
                    </a:srgbClr>
                  </a:outerShdw>
                </a:effectLst>
                <a:latin typeface="Times New Roman"/>
                <a:ea typeface="Times New Roman"/>
                <a:cs typeface="Times New Roman"/>
                <a:sym typeface="Times New Roman"/>
              </a:rPr>
              <a:t>  GUIDE </a:t>
            </a:r>
            <a:r>
              <a:rPr lang="en-US" sz="2800" b="1" dirty="0">
                <a:solidFill>
                  <a:schemeClr val="tx2"/>
                </a:solidFill>
                <a:effectLst>
                  <a:outerShdw blurRad="38100" dist="38100" dir="2700000" algn="tl">
                    <a:srgbClr val="000000">
                      <a:alpha val="43137"/>
                    </a:srgbClr>
                  </a:outerShdw>
                </a:effectLst>
                <a:latin typeface="Times New Roman"/>
                <a:ea typeface="Times New Roman"/>
                <a:cs typeface="Times New Roman"/>
                <a:sym typeface="Times New Roman"/>
              </a:rPr>
              <a:t>NAME</a:t>
            </a:r>
            <a:r>
              <a:rPr lang="en-US" sz="2800" b="1" dirty="0" smtClean="0">
                <a:solidFill>
                  <a:schemeClr val="tx2"/>
                </a:solidFill>
                <a:effectLst>
                  <a:outerShdw blurRad="38100" dist="38100" dir="2700000" algn="tl">
                    <a:srgbClr val="000000">
                      <a:alpha val="43137"/>
                    </a:srgbClr>
                  </a:outerShdw>
                </a:effectLst>
                <a:latin typeface="Times New Roman"/>
                <a:ea typeface="Times New Roman"/>
                <a:cs typeface="Times New Roman"/>
                <a:sym typeface="Times New Roman"/>
              </a:rPr>
              <a:t>:</a:t>
            </a:r>
            <a:endParaRPr lang="en-US" sz="2800" b="1" dirty="0">
              <a:solidFill>
                <a:schemeClr val="tx2"/>
              </a:solidFill>
              <a:effectLst>
                <a:outerShdw blurRad="38100" dist="38100" dir="2700000" algn="tl">
                  <a:srgbClr val="000000">
                    <a:alpha val="43137"/>
                  </a:srgbClr>
                </a:outerShdw>
              </a:effectLst>
              <a:latin typeface="Times New Roman"/>
              <a:ea typeface="Times New Roman"/>
              <a:cs typeface="Times New Roman"/>
              <a:sym typeface="Times New Roman"/>
            </a:endParaRPr>
          </a:p>
          <a:p>
            <a:pPr marL="0" lvl="0" indent="0" algn="just">
              <a:spcBef>
                <a:spcPts val="0"/>
              </a:spcBef>
              <a:spcAft>
                <a:spcPts val="0"/>
              </a:spcAft>
              <a:buNone/>
            </a:pPr>
            <a:r>
              <a:rPr lang="en-US" sz="2000" b="1" dirty="0">
                <a:effectLst>
                  <a:outerShdw blurRad="38100" dist="38100" dir="2700000" algn="tl">
                    <a:srgbClr val="000000">
                      <a:alpha val="43137"/>
                    </a:srgbClr>
                  </a:outerShdw>
                </a:effectLst>
                <a:latin typeface="Times New Roman"/>
                <a:ea typeface="Times New Roman"/>
                <a:cs typeface="Times New Roman"/>
                <a:sym typeface="Times New Roman"/>
              </a:rPr>
              <a:t>                 </a:t>
            </a:r>
          </a:p>
          <a:p>
            <a:pPr marL="0" lvl="0" indent="0" algn="just">
              <a:spcBef>
                <a:spcPts val="0"/>
              </a:spcBef>
              <a:spcAft>
                <a:spcPts val="0"/>
              </a:spcAft>
              <a:buNone/>
            </a:pPr>
            <a:r>
              <a:rPr lang="en-US" sz="2600" b="1" dirty="0">
                <a:effectLst>
                  <a:outerShdw blurRad="38100" dist="38100" dir="2700000" algn="tl">
                    <a:srgbClr val="000000">
                      <a:alpha val="43137"/>
                    </a:srgbClr>
                  </a:outerShdw>
                </a:effectLst>
                <a:latin typeface="Times New Roman"/>
                <a:ea typeface="Times New Roman"/>
                <a:cs typeface="Times New Roman"/>
                <a:sym typeface="Times New Roman"/>
              </a:rPr>
              <a:t>	Dr. S. MANIKANDAN</a:t>
            </a:r>
          </a:p>
          <a:p>
            <a:pPr marL="0" lvl="0" indent="0" algn="just">
              <a:spcBef>
                <a:spcPts val="0"/>
              </a:spcBef>
              <a:spcAft>
                <a:spcPts val="0"/>
              </a:spcAft>
              <a:buNone/>
            </a:pPr>
            <a:endParaRPr lang="en-US" sz="2400" b="1" dirty="0">
              <a:effectLst>
                <a:outerShdw blurRad="38100" dist="38100" dir="2700000" algn="tl">
                  <a:srgbClr val="000000">
                    <a:alpha val="43137"/>
                  </a:srgbClr>
                </a:outerShdw>
              </a:effectLst>
              <a:latin typeface="Times New Roman"/>
              <a:ea typeface="Times New Roman"/>
              <a:cs typeface="Times New Roman"/>
              <a:sym typeface="Times New Roman"/>
            </a:endParaRPr>
          </a:p>
          <a:p>
            <a:pPr marL="0" lvl="0" indent="0">
              <a:buNone/>
            </a:pPr>
            <a:r>
              <a:rPr lang="en-US" sz="2400" b="1" dirty="0" smtClean="0">
                <a:solidFill>
                  <a:schemeClr val="tx1"/>
                </a:solidFill>
                <a:effectLst>
                  <a:outerShdw blurRad="38100" dist="38100" dir="2700000" algn="tl">
                    <a:srgbClr val="000000">
                      <a:alpha val="43137"/>
                    </a:srgbClr>
                  </a:outerShdw>
                </a:effectLst>
                <a:latin typeface="Times New Roman"/>
                <a:ea typeface="Times New Roman"/>
                <a:cs typeface="Times New Roman"/>
                <a:sym typeface="Times New Roman"/>
              </a:rPr>
              <a:t>       </a:t>
            </a:r>
            <a:r>
              <a:rPr lang="en-US" sz="2000" b="1" dirty="0" smtClean="0">
                <a:solidFill>
                  <a:schemeClr val="tx1"/>
                </a:solidFill>
                <a:effectLst>
                  <a:outerShdw blurRad="38100" dist="38100" dir="2700000" algn="tl">
                    <a:srgbClr val="000000">
                      <a:alpha val="43137"/>
                    </a:srgbClr>
                  </a:outerShdw>
                </a:effectLst>
                <a:latin typeface="Times New Roman"/>
                <a:ea typeface="Times New Roman"/>
                <a:cs typeface="Times New Roman"/>
                <a:sym typeface="Times New Roman"/>
              </a:rPr>
              <a:t>                                                </a:t>
            </a:r>
            <a:r>
              <a:rPr lang="en-US" sz="2000" b="1" dirty="0">
                <a:solidFill>
                  <a:schemeClr val="tx1"/>
                </a:solidFill>
                <a:effectLst>
                  <a:outerShdw blurRad="38100" dist="38100" dir="2700000" algn="tl">
                    <a:srgbClr val="000000">
                      <a:alpha val="43137"/>
                    </a:srgbClr>
                  </a:outerShdw>
                </a:effectLst>
                <a:latin typeface="Times New Roman"/>
                <a:ea typeface="Times New Roman"/>
                <a:cs typeface="Times New Roman"/>
                <a:sym typeface="Times New Roman"/>
              </a:rPr>
              <a:t>		</a:t>
            </a:r>
            <a:endParaRPr lang="en-IN" sz="2000" dirty="0">
              <a:solidFill>
                <a:schemeClr val="tx1"/>
              </a:solidFill>
            </a:endParaRPr>
          </a:p>
        </p:txBody>
      </p:sp>
    </p:spTree>
    <p:extLst>
      <p:ext uri="{BB962C8B-B14F-4D97-AF65-F5344CB8AC3E}">
        <p14:creationId xmlns:p14="http://schemas.microsoft.com/office/powerpoint/2010/main" val="3508928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1560" y="188640"/>
            <a:ext cx="7924800" cy="1143000"/>
          </a:xfrm>
        </p:spPr>
        <p:txBody>
          <a:bodyPr/>
          <a:lstStyle/>
          <a:p>
            <a:r>
              <a:rPr lang="en-GB" sz="2800" b="1" dirty="0">
                <a:solidFill>
                  <a:schemeClr val="tx2"/>
                </a:solidFill>
              </a:rPr>
              <a:t>System Design of </a:t>
            </a:r>
            <a:r>
              <a:rPr lang="en-GB" sz="2800" b="1" dirty="0"/>
              <a:t> </a:t>
            </a:r>
            <a:r>
              <a:rPr lang="en-GB" sz="2800" b="1" dirty="0" smtClean="0">
                <a:solidFill>
                  <a:schemeClr val="tx2"/>
                </a:solidFill>
              </a:rPr>
              <a:t>Food </a:t>
            </a:r>
            <a:r>
              <a:rPr lang="en-GB" sz="2800" b="1" dirty="0">
                <a:solidFill>
                  <a:schemeClr val="tx2"/>
                </a:solidFill>
              </a:rPr>
              <a:t>Ordering System</a:t>
            </a:r>
            <a:endParaRPr lang="en-IN" sz="2800" b="1" dirty="0">
              <a:solidFill>
                <a:schemeClr val="tx2"/>
              </a:solidFill>
            </a:endParaRPr>
          </a:p>
        </p:txBody>
      </p:sp>
      <p:sp>
        <p:nvSpPr>
          <p:cNvPr id="3" name="Content Placeholder 2"/>
          <p:cNvSpPr>
            <a:spLocks noGrp="1"/>
          </p:cNvSpPr>
          <p:nvPr>
            <p:ph idx="1"/>
          </p:nvPr>
        </p:nvSpPr>
        <p:spPr>
          <a:xfrm>
            <a:off x="251520" y="1844824"/>
            <a:ext cx="7924800" cy="4114800"/>
          </a:xfrm>
        </p:spPr>
        <p:txBody>
          <a:bodyPr>
            <a:normAutofit/>
          </a:bodyPr>
          <a:lstStyle/>
          <a:p>
            <a:pPr algn="just"/>
            <a:r>
              <a:rPr lang="en-GB" sz="2400" dirty="0" smtClean="0"/>
              <a:t>In </a:t>
            </a:r>
            <a:r>
              <a:rPr lang="en-GB" sz="2400" dirty="0"/>
              <a:t>this phase, a logical system is built which fulfils the given requirements. Design phase of software development deals with transforming the clients 's requirements into a logically working system. Normally, design is performed in the following in the following two </a:t>
            </a:r>
            <a:r>
              <a:rPr lang="en-GB" sz="2400" dirty="0" smtClean="0"/>
              <a:t>steps:</a:t>
            </a:r>
          </a:p>
          <a:p>
            <a:pPr algn="just"/>
            <a:endParaRPr lang="en-GB" sz="2400" dirty="0" smtClean="0"/>
          </a:p>
          <a:p>
            <a:pPr marL="0" indent="0" algn="just">
              <a:buNone/>
            </a:pPr>
            <a:r>
              <a:rPr lang="en-GB" sz="2400" dirty="0" smtClean="0">
                <a:solidFill>
                  <a:schemeClr val="tx2"/>
                </a:solidFill>
              </a:rPr>
              <a:t>                        1</a:t>
            </a:r>
            <a:r>
              <a:rPr lang="en-GB" sz="2400" dirty="0">
                <a:solidFill>
                  <a:schemeClr val="tx2"/>
                </a:solidFill>
              </a:rPr>
              <a:t>. Primary Design Phase </a:t>
            </a:r>
            <a:endParaRPr lang="en-GB" sz="2400" dirty="0" smtClean="0">
              <a:solidFill>
                <a:schemeClr val="tx2"/>
              </a:solidFill>
            </a:endParaRPr>
          </a:p>
          <a:p>
            <a:pPr marL="0" indent="0">
              <a:buNone/>
            </a:pPr>
            <a:r>
              <a:rPr lang="en-GB" sz="2400" dirty="0">
                <a:solidFill>
                  <a:schemeClr val="tx2"/>
                </a:solidFill>
              </a:rPr>
              <a:t> </a:t>
            </a:r>
            <a:r>
              <a:rPr lang="en-GB" sz="2400" dirty="0" smtClean="0">
                <a:solidFill>
                  <a:schemeClr val="tx2"/>
                </a:solidFill>
              </a:rPr>
              <a:t>                       2</a:t>
            </a:r>
            <a:r>
              <a:rPr lang="en-GB" sz="2400" dirty="0">
                <a:solidFill>
                  <a:schemeClr val="tx2"/>
                </a:solidFill>
              </a:rPr>
              <a:t>. Secondary Design Phase</a:t>
            </a:r>
            <a:endParaRPr lang="en-GB" sz="2400" dirty="0" smtClean="0"/>
          </a:p>
        </p:txBody>
      </p:sp>
    </p:spTree>
    <p:extLst>
      <p:ext uri="{BB962C8B-B14F-4D97-AF65-F5344CB8AC3E}">
        <p14:creationId xmlns:p14="http://schemas.microsoft.com/office/powerpoint/2010/main" val="10673706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692696"/>
            <a:ext cx="7924800" cy="4536504"/>
          </a:xfrm>
        </p:spPr>
        <p:txBody>
          <a:bodyPr>
            <a:normAutofit/>
          </a:bodyPr>
          <a:lstStyle/>
          <a:p>
            <a:pPr marL="0" indent="0">
              <a:buNone/>
            </a:pPr>
            <a:r>
              <a:rPr lang="en-GB" sz="2800" b="1" dirty="0">
                <a:solidFill>
                  <a:schemeClr val="tx2"/>
                </a:solidFill>
              </a:rPr>
              <a:t>1. Primary Design </a:t>
            </a:r>
            <a:r>
              <a:rPr lang="en-GB" sz="2800" b="1" dirty="0" smtClean="0">
                <a:solidFill>
                  <a:schemeClr val="tx2"/>
                </a:solidFill>
              </a:rPr>
              <a:t>Phase:</a:t>
            </a:r>
            <a:endParaRPr lang="en-GB" sz="1800" b="1" dirty="0" smtClean="0">
              <a:solidFill>
                <a:schemeClr val="tx2"/>
              </a:solidFill>
            </a:endParaRPr>
          </a:p>
          <a:p>
            <a:pPr algn="just"/>
            <a:r>
              <a:rPr lang="en-GB" sz="2400" dirty="0"/>
              <a:t>I</a:t>
            </a:r>
            <a:r>
              <a:rPr lang="en-GB" sz="2400" dirty="0" smtClean="0"/>
              <a:t>n </a:t>
            </a:r>
            <a:r>
              <a:rPr lang="en-GB" sz="2400" dirty="0"/>
              <a:t>this phase, the system is designed at block level. The blocks are created on the basis of analysis done in the problem identification phase. Different blocks are created for different functions emphasis is put on minimising the information flow between blocks. Thus, all activities which require more interactions are kept in one block.</a:t>
            </a:r>
          </a:p>
          <a:p>
            <a:pPr marL="0" indent="0">
              <a:buNone/>
            </a:pPr>
            <a:r>
              <a:rPr lang="en-GB" sz="2800" b="1" dirty="0">
                <a:solidFill>
                  <a:schemeClr val="tx2"/>
                </a:solidFill>
              </a:rPr>
              <a:t>2. Secondary Design Phase</a:t>
            </a:r>
            <a:r>
              <a:rPr lang="en-GB" sz="2800" b="1" dirty="0" smtClean="0">
                <a:solidFill>
                  <a:schemeClr val="tx2"/>
                </a:solidFill>
              </a:rPr>
              <a:t>:</a:t>
            </a:r>
          </a:p>
          <a:p>
            <a:pPr algn="just"/>
            <a:r>
              <a:rPr lang="en-GB" sz="2400" dirty="0" smtClean="0"/>
              <a:t>In </a:t>
            </a:r>
            <a:r>
              <a:rPr lang="en-GB" sz="2400" dirty="0"/>
              <a:t>the secondary phase the detailed design of every block is performed.</a:t>
            </a:r>
            <a:endParaRPr lang="en-IN" sz="2400" dirty="0"/>
          </a:p>
          <a:p>
            <a:endParaRPr lang="en-IN" dirty="0"/>
          </a:p>
        </p:txBody>
      </p:sp>
    </p:spTree>
    <p:extLst>
      <p:ext uri="{BB962C8B-B14F-4D97-AF65-F5344CB8AC3E}">
        <p14:creationId xmlns:p14="http://schemas.microsoft.com/office/powerpoint/2010/main" val="3751841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b="1" dirty="0" smtClean="0">
                <a:solidFill>
                  <a:schemeClr val="tx2"/>
                </a:solidFill>
              </a:rPr>
              <a:t>PROBLEM  DEFINITION</a:t>
            </a:r>
            <a:endParaRPr lang="en-IN" sz="2800" b="1" dirty="0">
              <a:solidFill>
                <a:schemeClr val="tx2"/>
              </a:solidFill>
            </a:endParaRPr>
          </a:p>
        </p:txBody>
      </p:sp>
      <p:sp>
        <p:nvSpPr>
          <p:cNvPr id="3" name="Content Placeholder 2"/>
          <p:cNvSpPr>
            <a:spLocks noGrp="1"/>
          </p:cNvSpPr>
          <p:nvPr>
            <p:ph idx="1"/>
          </p:nvPr>
        </p:nvSpPr>
        <p:spPr>
          <a:xfrm>
            <a:off x="395536" y="1772816"/>
            <a:ext cx="7924800" cy="4114800"/>
          </a:xfrm>
        </p:spPr>
        <p:txBody>
          <a:bodyPr>
            <a:noAutofit/>
          </a:bodyPr>
          <a:lstStyle/>
          <a:p>
            <a:pPr algn="just"/>
            <a:r>
              <a:rPr lang="en-GB" sz="2400" dirty="0" smtClean="0"/>
              <a:t>The </a:t>
            </a:r>
            <a:r>
              <a:rPr lang="en-GB" sz="2400" dirty="0"/>
              <a:t>People have to be present condition in taken food from Hotel that means People had to compulsion of goes to Hotel</a:t>
            </a:r>
            <a:r>
              <a:rPr lang="en-GB" sz="2400" dirty="0" smtClean="0"/>
              <a:t>.</a:t>
            </a:r>
          </a:p>
          <a:p>
            <a:pPr algn="just"/>
            <a:r>
              <a:rPr lang="en-GB" sz="2400" dirty="0" smtClean="0"/>
              <a:t>Now </a:t>
            </a:r>
            <a:r>
              <a:rPr lang="en-GB" sz="2400" dirty="0"/>
              <a:t>the moment the </a:t>
            </a:r>
            <a:r>
              <a:rPr lang="en-GB" sz="2400" dirty="0" smtClean="0"/>
              <a:t>food </a:t>
            </a:r>
            <a:r>
              <a:rPr lang="en-GB" sz="2400" dirty="0"/>
              <a:t>ordering could be called the response of the Internet to the desire for delivery </a:t>
            </a:r>
            <a:r>
              <a:rPr lang="en-GB" sz="2400" dirty="0" smtClean="0"/>
              <a:t>food.</a:t>
            </a:r>
          </a:p>
          <a:p>
            <a:pPr algn="just"/>
            <a:r>
              <a:rPr lang="en-GB" sz="2400" dirty="0" smtClean="0"/>
              <a:t>It </a:t>
            </a:r>
            <a:r>
              <a:rPr lang="en-GB" sz="2400" dirty="0"/>
              <a:t>is a growing trend especially in urban areas and on college campuses that allows people to order from restaurants featuring interactive menus, by use of their Internet connection.</a:t>
            </a:r>
            <a:endParaRPr lang="en-IN" sz="2400" dirty="0"/>
          </a:p>
        </p:txBody>
      </p:sp>
    </p:spTree>
    <p:extLst>
      <p:ext uri="{BB962C8B-B14F-4D97-AF65-F5344CB8AC3E}">
        <p14:creationId xmlns:p14="http://schemas.microsoft.com/office/powerpoint/2010/main" val="19223562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1400"/>
            <a:ext cx="7620000" cy="1143000"/>
          </a:xfrm>
        </p:spPr>
        <p:txBody>
          <a:bodyPr/>
          <a:lstStyle/>
          <a:p>
            <a:r>
              <a:rPr lang="en-US" sz="2800" dirty="0" smtClean="0"/>
              <a:t>LOGIN</a:t>
            </a:r>
            <a:r>
              <a:rPr lang="en-US" dirty="0" smtClean="0"/>
              <a:t> </a:t>
            </a:r>
            <a:r>
              <a:rPr lang="en-US" sz="2800" dirty="0" smtClean="0"/>
              <a:t>PAGE</a:t>
            </a:r>
            <a:endParaRPr lang="en-IN" sz="28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992725"/>
            <a:ext cx="7620000" cy="4725986"/>
          </a:xfrm>
        </p:spPr>
      </p:pic>
    </p:spTree>
    <p:extLst>
      <p:ext uri="{BB962C8B-B14F-4D97-AF65-F5344CB8AC3E}">
        <p14:creationId xmlns:p14="http://schemas.microsoft.com/office/powerpoint/2010/main" val="21154425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5536" y="-171400"/>
            <a:ext cx="7620000" cy="1143000"/>
          </a:xfrm>
        </p:spPr>
        <p:txBody>
          <a:bodyPr/>
          <a:lstStyle/>
          <a:p>
            <a:r>
              <a:rPr lang="en-US" sz="2800" dirty="0" smtClean="0"/>
              <a:t>REGISTRATION PAGE</a:t>
            </a:r>
            <a:endParaRPr lang="en-IN" sz="28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95536" y="1124744"/>
            <a:ext cx="7620000" cy="4824536"/>
          </a:xfrm>
        </p:spPr>
      </p:pic>
    </p:spTree>
    <p:extLst>
      <p:ext uri="{BB962C8B-B14F-4D97-AF65-F5344CB8AC3E}">
        <p14:creationId xmlns:p14="http://schemas.microsoft.com/office/powerpoint/2010/main" val="1398727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171400"/>
            <a:ext cx="7620000" cy="1143000"/>
          </a:xfrm>
        </p:spPr>
        <p:txBody>
          <a:bodyPr/>
          <a:lstStyle/>
          <a:p>
            <a:r>
              <a:rPr lang="en-US" sz="2800" dirty="0" smtClean="0"/>
              <a:t>QR CODE GENERATOR</a:t>
            </a:r>
            <a:endParaRPr lang="en-IN" sz="28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268760"/>
            <a:ext cx="7620000" cy="4968551"/>
          </a:xfrm>
        </p:spPr>
      </p:pic>
    </p:spTree>
    <p:extLst>
      <p:ext uri="{BB962C8B-B14F-4D97-AF65-F5344CB8AC3E}">
        <p14:creationId xmlns:p14="http://schemas.microsoft.com/office/powerpoint/2010/main" val="2157812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99392"/>
            <a:ext cx="7620000" cy="1143000"/>
          </a:xfrm>
        </p:spPr>
        <p:txBody>
          <a:bodyPr/>
          <a:lstStyle/>
          <a:p>
            <a:r>
              <a:rPr lang="en-US" sz="2800" dirty="0" smtClean="0"/>
              <a:t>HOME PAGE</a:t>
            </a:r>
            <a:endParaRPr lang="en-IN" sz="28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196752"/>
            <a:ext cx="7620000" cy="5112567"/>
          </a:xfrm>
        </p:spPr>
      </p:pic>
    </p:spTree>
    <p:extLst>
      <p:ext uri="{BB962C8B-B14F-4D97-AF65-F5344CB8AC3E}">
        <p14:creationId xmlns:p14="http://schemas.microsoft.com/office/powerpoint/2010/main" val="21622166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5295" y="-171400"/>
            <a:ext cx="7620000" cy="1143000"/>
          </a:xfrm>
        </p:spPr>
        <p:txBody>
          <a:bodyPr/>
          <a:lstStyle/>
          <a:p>
            <a:r>
              <a:rPr lang="en-US" sz="2800" dirty="0" smtClean="0"/>
              <a:t>MENU PAGE : 1</a:t>
            </a:r>
            <a:endParaRPr lang="en-IN" sz="28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268761"/>
            <a:ext cx="7620000" cy="4874864"/>
          </a:xfrm>
        </p:spPr>
      </p:pic>
    </p:spTree>
    <p:extLst>
      <p:ext uri="{BB962C8B-B14F-4D97-AF65-F5344CB8AC3E}">
        <p14:creationId xmlns:p14="http://schemas.microsoft.com/office/powerpoint/2010/main" val="27898163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36446" y="0"/>
            <a:ext cx="7620000" cy="1143000"/>
          </a:xfrm>
        </p:spPr>
        <p:txBody>
          <a:bodyPr/>
          <a:lstStyle/>
          <a:p>
            <a:r>
              <a:rPr lang="en-US" sz="2800" dirty="0" smtClean="0"/>
              <a:t>MENU PAGE : 2</a:t>
            </a:r>
            <a:endParaRPr lang="en-IN" sz="28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484785"/>
            <a:ext cx="7620000" cy="4658840"/>
          </a:xfrm>
        </p:spPr>
      </p:pic>
    </p:spTree>
    <p:extLst>
      <p:ext uri="{BB962C8B-B14F-4D97-AF65-F5344CB8AC3E}">
        <p14:creationId xmlns:p14="http://schemas.microsoft.com/office/powerpoint/2010/main" val="548889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95536" y="-99392"/>
            <a:ext cx="7620000" cy="1143000"/>
          </a:xfrm>
        </p:spPr>
        <p:txBody>
          <a:bodyPr/>
          <a:lstStyle/>
          <a:p>
            <a:r>
              <a:rPr lang="en-US" sz="2800" dirty="0" smtClean="0"/>
              <a:t>MENU PAGE : 3</a:t>
            </a:r>
            <a:endParaRPr lang="en-IN" sz="28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15834" y="1196752"/>
            <a:ext cx="7620000" cy="4802856"/>
          </a:xfrm>
        </p:spPr>
      </p:pic>
    </p:spTree>
    <p:extLst>
      <p:ext uri="{BB962C8B-B14F-4D97-AF65-F5344CB8AC3E}">
        <p14:creationId xmlns:p14="http://schemas.microsoft.com/office/powerpoint/2010/main" val="1288420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dirty="0">
                <a:solidFill>
                  <a:schemeClr val="tx2"/>
                </a:solidFill>
                <a:effectLst>
                  <a:outerShdw blurRad="38100" dist="38100" dir="2700000" algn="tl">
                    <a:srgbClr val="000000">
                      <a:alpha val="43137"/>
                    </a:srgbClr>
                  </a:outerShdw>
                </a:effectLst>
              </a:rPr>
              <a:t>OBJECTIVE OF THE PROJECT:</a:t>
            </a:r>
            <a:br>
              <a:rPr lang="en-US" sz="2800" b="1" dirty="0">
                <a:solidFill>
                  <a:schemeClr val="tx2"/>
                </a:solidFill>
                <a:effectLst>
                  <a:outerShdw blurRad="38100" dist="38100" dir="2700000" algn="tl">
                    <a:srgbClr val="000000">
                      <a:alpha val="43137"/>
                    </a:srgbClr>
                  </a:outerShdw>
                </a:effectLst>
              </a:rPr>
            </a:br>
            <a:endParaRPr lang="en-IN" sz="2800" dirty="0">
              <a:solidFill>
                <a:schemeClr val="tx2"/>
              </a:solidFill>
            </a:endParaRPr>
          </a:p>
        </p:txBody>
      </p:sp>
      <p:sp>
        <p:nvSpPr>
          <p:cNvPr id="3" name="Content Placeholder 2"/>
          <p:cNvSpPr>
            <a:spLocks noGrp="1"/>
          </p:cNvSpPr>
          <p:nvPr>
            <p:ph idx="1"/>
          </p:nvPr>
        </p:nvSpPr>
        <p:spPr/>
        <p:txBody>
          <a:bodyPr>
            <a:noAutofit/>
          </a:bodyPr>
          <a:lstStyle/>
          <a:p>
            <a:pPr algn="just"/>
            <a:r>
              <a:rPr lang="en-US" sz="2400" dirty="0">
                <a:latin typeface="Times New Roman" pitchFamily="18" charset="0"/>
                <a:cs typeface="Times New Roman" pitchFamily="18" charset="0"/>
              </a:rPr>
              <a:t>Python is a programming language that provides different packages that allow us to generate a QR code</a:t>
            </a:r>
            <a:r>
              <a:rPr lang="en-US" sz="2400" dirty="0" smtClean="0">
                <a:latin typeface="Times New Roman" pitchFamily="18" charset="0"/>
                <a:cs typeface="Times New Roman" pitchFamily="18" charset="0"/>
              </a:rPr>
              <a:t>.</a:t>
            </a:r>
          </a:p>
          <a:p>
            <a:pPr algn="just"/>
            <a:endParaRPr lang="en-US" sz="2400" dirty="0" smtClean="0">
              <a:latin typeface="Times New Roman" pitchFamily="18" charset="0"/>
              <a:cs typeface="Times New Roman" pitchFamily="18" charset="0"/>
            </a:endParaRPr>
          </a:p>
          <a:p>
            <a:pPr algn="just"/>
            <a:r>
              <a:rPr lang="en-US" sz="2400" dirty="0" smtClean="0">
                <a:latin typeface="Times New Roman" pitchFamily="18" charset="0"/>
                <a:cs typeface="Times New Roman" pitchFamily="18" charset="0"/>
              </a:rPr>
              <a:t>Designing </a:t>
            </a:r>
            <a:r>
              <a:rPr lang="en-US" sz="2400" dirty="0">
                <a:latin typeface="Times New Roman" pitchFamily="18" charset="0"/>
                <a:cs typeface="Times New Roman" pitchFamily="18" charset="0"/>
              </a:rPr>
              <a:t>a </a:t>
            </a:r>
            <a:r>
              <a:rPr lang="en-US" sz="2400" dirty="0" err="1">
                <a:latin typeface="Times New Roman" pitchFamily="18" charset="0"/>
                <a:cs typeface="Times New Roman" pitchFamily="18" charset="0"/>
              </a:rPr>
              <a:t>QRcode</a:t>
            </a:r>
            <a:r>
              <a:rPr lang="en-US" sz="2400" dirty="0">
                <a:latin typeface="Times New Roman" pitchFamily="18" charset="0"/>
                <a:cs typeface="Times New Roman" pitchFamily="18" charset="0"/>
              </a:rPr>
              <a:t> we have to install python </a:t>
            </a:r>
            <a:r>
              <a:rPr lang="en-US" sz="2400" dirty="0" err="1">
                <a:latin typeface="Times New Roman" pitchFamily="18" charset="0"/>
                <a:cs typeface="Times New Roman" pitchFamily="18" charset="0"/>
              </a:rPr>
              <a:t>QRcode</a:t>
            </a:r>
            <a:r>
              <a:rPr lang="en-US" sz="2400" dirty="0">
                <a:latin typeface="Times New Roman" pitchFamily="18" charset="0"/>
                <a:cs typeface="Times New Roman" pitchFamily="18" charset="0"/>
              </a:rPr>
              <a:t> package with the help of pip installer</a:t>
            </a:r>
            <a:r>
              <a:rPr lang="en-US" sz="2400" dirty="0" smtClean="0">
                <a:latin typeface="Times New Roman" pitchFamily="18" charset="0"/>
                <a:cs typeface="Times New Roman" pitchFamily="18" charset="0"/>
              </a:rPr>
              <a:t>.</a:t>
            </a:r>
          </a:p>
          <a:p>
            <a:pPr algn="just"/>
            <a:endParaRPr lang="en-US" sz="2400" dirty="0" smtClean="0">
              <a:latin typeface="Times New Roman" pitchFamily="18" charset="0"/>
              <a:cs typeface="Times New Roman" pitchFamily="18" charset="0"/>
            </a:endParaRPr>
          </a:p>
          <a:p>
            <a:pPr algn="just"/>
            <a:r>
              <a:rPr lang="en-US" sz="2400" dirty="0" smtClean="0">
                <a:latin typeface="Times New Roman" pitchFamily="18" charset="0"/>
                <a:cs typeface="Times New Roman" pitchFamily="18" charset="0"/>
              </a:rPr>
              <a:t>After </a:t>
            </a:r>
            <a:r>
              <a:rPr lang="en-US" sz="2400" dirty="0">
                <a:latin typeface="Times New Roman" pitchFamily="18" charset="0"/>
                <a:cs typeface="Times New Roman" pitchFamily="18" charset="0"/>
              </a:rPr>
              <a:t>generating </a:t>
            </a:r>
            <a:r>
              <a:rPr lang="en-US" sz="2400" dirty="0" err="1">
                <a:latin typeface="Times New Roman" pitchFamily="18" charset="0"/>
                <a:cs typeface="Times New Roman" pitchFamily="18" charset="0"/>
              </a:rPr>
              <a:t>QRcode</a:t>
            </a:r>
            <a:r>
              <a:rPr lang="en-US" sz="2400" dirty="0">
                <a:latin typeface="Times New Roman" pitchFamily="18" charset="0"/>
                <a:cs typeface="Times New Roman" pitchFamily="18" charset="0"/>
              </a:rPr>
              <a:t> we have to implement the purpose for creation </a:t>
            </a:r>
            <a:r>
              <a:rPr lang="en-US" sz="2400" dirty="0" err="1">
                <a:latin typeface="Times New Roman" pitchFamily="18" charset="0"/>
                <a:cs typeface="Times New Roman" pitchFamily="18" charset="0"/>
              </a:rPr>
              <a:t>QRcode</a:t>
            </a:r>
            <a:r>
              <a:rPr lang="en-US" sz="2400" dirty="0" smtClean="0">
                <a:latin typeface="Times New Roman" pitchFamily="18" charset="0"/>
                <a:cs typeface="Times New Roman" pitchFamily="18" charset="0"/>
              </a:rPr>
              <a:t>.</a:t>
            </a:r>
          </a:p>
          <a:p>
            <a:pPr algn="just"/>
            <a:endParaRPr lang="en-US" sz="2400" dirty="0" smtClean="0">
              <a:latin typeface="Times New Roman" pitchFamily="18" charset="0"/>
              <a:cs typeface="Times New Roman" pitchFamily="18" charset="0"/>
            </a:endParaRPr>
          </a:p>
          <a:p>
            <a:pPr algn="just"/>
            <a:r>
              <a:rPr lang="en-US" sz="2400" dirty="0" smtClean="0">
                <a:latin typeface="Times New Roman" pitchFamily="18" charset="0"/>
                <a:cs typeface="Times New Roman" pitchFamily="18" charset="0"/>
              </a:rPr>
              <a:t> </a:t>
            </a:r>
            <a:r>
              <a:rPr lang="en-US" sz="2400" dirty="0">
                <a:latin typeface="Times New Roman" pitchFamily="18" charset="0"/>
                <a:cs typeface="Times New Roman" pitchFamily="18" charset="0"/>
              </a:rPr>
              <a:t>Our AIM is to design a </a:t>
            </a:r>
            <a:r>
              <a:rPr lang="en-US" sz="2400" dirty="0" err="1">
                <a:latin typeface="Times New Roman" pitchFamily="18" charset="0"/>
                <a:cs typeface="Times New Roman" pitchFamily="18" charset="0"/>
              </a:rPr>
              <a:t>QRcode</a:t>
            </a:r>
            <a:r>
              <a:rPr lang="en-US" sz="2400" dirty="0">
                <a:latin typeface="Times New Roman" pitchFamily="18" charset="0"/>
                <a:cs typeface="Times New Roman" pitchFamily="18" charset="0"/>
              </a:rPr>
              <a:t> for login purpose by creating a webpage.</a:t>
            </a:r>
            <a:endParaRPr lang="en-IN" sz="2400" dirty="0">
              <a:latin typeface="Times New Roman" pitchFamily="18" charset="0"/>
              <a:cs typeface="Times New Roman" pitchFamily="18" charset="0"/>
            </a:endParaRPr>
          </a:p>
        </p:txBody>
      </p:sp>
    </p:spTree>
    <p:extLst>
      <p:ext uri="{BB962C8B-B14F-4D97-AF65-F5344CB8AC3E}">
        <p14:creationId xmlns:p14="http://schemas.microsoft.com/office/powerpoint/2010/main" val="102516562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392"/>
            <a:ext cx="7620000" cy="1143000"/>
          </a:xfrm>
        </p:spPr>
        <p:txBody>
          <a:bodyPr/>
          <a:lstStyle/>
          <a:p>
            <a:r>
              <a:rPr lang="en-US" sz="2800" dirty="0" smtClean="0"/>
              <a:t>MENU PAGE : 4</a:t>
            </a:r>
            <a:endParaRPr lang="en-IN" sz="28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340768"/>
            <a:ext cx="7620000" cy="4646289"/>
          </a:xfrm>
        </p:spPr>
      </p:pic>
    </p:spTree>
    <p:extLst>
      <p:ext uri="{BB962C8B-B14F-4D97-AF65-F5344CB8AC3E}">
        <p14:creationId xmlns:p14="http://schemas.microsoft.com/office/powerpoint/2010/main" val="21516822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7620000" cy="1143000"/>
          </a:xfrm>
        </p:spPr>
        <p:txBody>
          <a:bodyPr/>
          <a:lstStyle/>
          <a:p>
            <a:r>
              <a:rPr lang="en-US" sz="2800" dirty="0" smtClean="0"/>
              <a:t>ABOUT PAGE</a:t>
            </a:r>
            <a:endParaRPr lang="en-IN" sz="28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340769"/>
            <a:ext cx="7620000" cy="4802856"/>
          </a:xfrm>
        </p:spPr>
      </p:pic>
    </p:spTree>
    <p:extLst>
      <p:ext uri="{BB962C8B-B14F-4D97-AF65-F5344CB8AC3E}">
        <p14:creationId xmlns:p14="http://schemas.microsoft.com/office/powerpoint/2010/main" val="13833512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1400"/>
            <a:ext cx="7620000" cy="1143000"/>
          </a:xfrm>
        </p:spPr>
        <p:txBody>
          <a:bodyPr/>
          <a:lstStyle/>
          <a:p>
            <a:r>
              <a:rPr lang="en-US" sz="2800" dirty="0" smtClean="0"/>
              <a:t>CONTACT PAGE</a:t>
            </a:r>
            <a:endParaRPr lang="en-IN" sz="28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417639"/>
            <a:ext cx="7620000" cy="4725986"/>
          </a:xfrm>
        </p:spPr>
      </p:pic>
    </p:spTree>
    <p:extLst>
      <p:ext uri="{BB962C8B-B14F-4D97-AF65-F5344CB8AC3E}">
        <p14:creationId xmlns:p14="http://schemas.microsoft.com/office/powerpoint/2010/main" val="3579788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0"/>
            <a:ext cx="7924800" cy="1143000"/>
          </a:xfrm>
        </p:spPr>
        <p:txBody>
          <a:bodyPr/>
          <a:lstStyle/>
          <a:p>
            <a:r>
              <a:rPr lang="en-US" sz="2800" b="1" dirty="0">
                <a:solidFill>
                  <a:schemeClr val="tx2"/>
                </a:solidFill>
                <a:effectLst>
                  <a:outerShdw blurRad="38100" dist="38100" dir="2700000" algn="tl">
                    <a:srgbClr val="000000">
                      <a:alpha val="43137"/>
                    </a:srgbClr>
                  </a:outerShdw>
                </a:effectLst>
                <a:latin typeface="Calibri"/>
                <a:ea typeface="Calibri"/>
                <a:cs typeface="Calibri"/>
                <a:sym typeface="Calibri"/>
              </a:rPr>
              <a:t>ABSTRACT:</a:t>
            </a:r>
            <a:endParaRPr lang="en-IN" sz="2800" dirty="0">
              <a:solidFill>
                <a:schemeClr val="tx2"/>
              </a:solidFill>
            </a:endParaRPr>
          </a:p>
        </p:txBody>
      </p:sp>
      <p:sp>
        <p:nvSpPr>
          <p:cNvPr id="3" name="Content Placeholder 2"/>
          <p:cNvSpPr>
            <a:spLocks noGrp="1"/>
          </p:cNvSpPr>
          <p:nvPr>
            <p:ph idx="1"/>
          </p:nvPr>
        </p:nvSpPr>
        <p:spPr>
          <a:xfrm>
            <a:off x="467544" y="1412776"/>
            <a:ext cx="7620000" cy="4800600"/>
          </a:xfrm>
        </p:spPr>
        <p:txBody>
          <a:bodyPr>
            <a:noAutofit/>
          </a:bodyPr>
          <a:lstStyle/>
          <a:p>
            <a:pPr lvl="0" algn="just"/>
            <a:r>
              <a:rPr lang="en-US" sz="2400" b="1" dirty="0">
                <a:solidFill>
                  <a:schemeClr val="dk1"/>
                </a:solidFill>
                <a:effectLst>
                  <a:outerShdw blurRad="38100" dist="38100" dir="2700000" algn="tl">
                    <a:srgbClr val="000000">
                      <a:alpha val="43137"/>
                    </a:srgbClr>
                  </a:outerShdw>
                </a:effectLst>
                <a:latin typeface="Times New Roman" pitchFamily="18" charset="0"/>
                <a:ea typeface="Calibri"/>
                <a:cs typeface="Times New Roman" pitchFamily="18" charset="0"/>
                <a:sym typeface="Calibri"/>
              </a:rPr>
              <a:t> </a:t>
            </a:r>
            <a:r>
              <a:rPr lang="en-US" sz="2400" dirty="0">
                <a:latin typeface="Times New Roman" pitchFamily="18" charset="0"/>
                <a:cs typeface="Times New Roman" pitchFamily="18" charset="0"/>
              </a:rPr>
              <a:t>QR i.e. "Quick Response" code is a 2D matrix code that is designed by keeping two points under consideration, i.e. it must store large amount of data as compared to 1D barcodes and it must be decoded at high speed using any handheld device like phones. </a:t>
            </a:r>
          </a:p>
          <a:p>
            <a:pPr lvl="0" algn="just"/>
            <a:r>
              <a:rPr lang="en-US" sz="2400" dirty="0">
                <a:latin typeface="Times New Roman" pitchFamily="18" charset="0"/>
                <a:cs typeface="Times New Roman" pitchFamily="18" charset="0"/>
              </a:rPr>
              <a:t>• QR code provides high data storage capacity, fast scanning, omnidirectional readability, and many other advantages including, error-correction (so that damaged code can also be read successfully) and different type of versions. </a:t>
            </a:r>
          </a:p>
          <a:p>
            <a:pPr lvl="0" algn="just"/>
            <a:r>
              <a:rPr lang="en-US" sz="2400" dirty="0">
                <a:latin typeface="Times New Roman" pitchFamily="18" charset="0"/>
                <a:cs typeface="Times New Roman" pitchFamily="18" charset="0"/>
              </a:rPr>
              <a:t>• Different varieties of QR code symbols like logo QR code, encrypted QR code, </a:t>
            </a:r>
            <a:r>
              <a:rPr lang="en-US" sz="2400" dirty="0" err="1">
                <a:latin typeface="Times New Roman" pitchFamily="18" charset="0"/>
                <a:cs typeface="Times New Roman" pitchFamily="18" charset="0"/>
              </a:rPr>
              <a:t>iQR</a:t>
            </a:r>
            <a:r>
              <a:rPr lang="en-US" sz="2400" dirty="0">
                <a:latin typeface="Times New Roman" pitchFamily="18" charset="0"/>
                <a:cs typeface="Times New Roman" pitchFamily="18" charset="0"/>
              </a:rPr>
              <a:t> Code are also available so that user can choose among them according to their need. </a:t>
            </a:r>
          </a:p>
          <a:p>
            <a:endParaRPr lang="en-IN" sz="2400" dirty="0">
              <a:latin typeface="Times New Roman" pitchFamily="18" charset="0"/>
              <a:cs typeface="Times New Roman" pitchFamily="18" charset="0"/>
            </a:endParaRPr>
          </a:p>
        </p:txBody>
      </p:sp>
    </p:spTree>
    <p:extLst>
      <p:ext uri="{BB962C8B-B14F-4D97-AF65-F5344CB8AC3E}">
        <p14:creationId xmlns:p14="http://schemas.microsoft.com/office/powerpoint/2010/main" val="263586948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528" y="764704"/>
            <a:ext cx="7924800" cy="4114800"/>
          </a:xfrm>
        </p:spPr>
        <p:txBody>
          <a:bodyPr>
            <a:normAutofit fontScale="92500"/>
          </a:bodyPr>
          <a:lstStyle/>
          <a:p>
            <a:pPr lvl="0" algn="just"/>
            <a:r>
              <a:rPr lang="en-GB" sz="2400" dirty="0" smtClean="0">
                <a:latin typeface="Times New Roman" pitchFamily="18" charset="0"/>
                <a:cs typeface="Times New Roman" pitchFamily="18" charset="0"/>
              </a:rPr>
              <a:t>Now </a:t>
            </a:r>
            <a:r>
              <a:rPr lang="en-GB" sz="2400" dirty="0">
                <a:latin typeface="Times New Roman" pitchFamily="18" charset="0"/>
                <a:cs typeface="Times New Roman" pitchFamily="18" charset="0"/>
              </a:rPr>
              <a:t>these days, a QR code is applied in different application streams related to marketing, security, academics etc. and gain </a:t>
            </a:r>
            <a:r>
              <a:rPr lang="en-GB" sz="2400" dirty="0" smtClean="0">
                <a:latin typeface="Times New Roman" pitchFamily="18" charset="0"/>
                <a:cs typeface="Times New Roman" pitchFamily="18" charset="0"/>
              </a:rPr>
              <a:t>popularity</a:t>
            </a:r>
          </a:p>
          <a:p>
            <a:pPr lvl="0" algn="just"/>
            <a:endParaRPr lang="en-GB" sz="2400" dirty="0">
              <a:latin typeface="Times New Roman" pitchFamily="18" charset="0"/>
              <a:cs typeface="Times New Roman" pitchFamily="18" charset="0"/>
            </a:endParaRPr>
          </a:p>
          <a:p>
            <a:pPr lvl="0" algn="just"/>
            <a:r>
              <a:rPr lang="en-GB" sz="2400" dirty="0" smtClean="0">
                <a:latin typeface="Times New Roman" pitchFamily="18" charset="0"/>
                <a:cs typeface="Times New Roman" pitchFamily="18" charset="0"/>
              </a:rPr>
              <a:t>The </a:t>
            </a:r>
            <a:r>
              <a:rPr lang="en-GB" sz="2400" dirty="0">
                <a:latin typeface="Times New Roman" pitchFamily="18" charset="0"/>
                <a:cs typeface="Times New Roman" pitchFamily="18" charset="0"/>
              </a:rPr>
              <a:t>popularity of QR code grows rapidly with the growth of smartphone users and thus the QR code is rapidly arriving at high levels of acceptance worldwide</a:t>
            </a:r>
            <a:r>
              <a:rPr lang="en-GB" sz="2400" dirty="0" smtClean="0">
                <a:latin typeface="Times New Roman" pitchFamily="18" charset="0"/>
                <a:cs typeface="Times New Roman" pitchFamily="18" charset="0"/>
              </a:rPr>
              <a:t>.</a:t>
            </a:r>
          </a:p>
          <a:p>
            <a:pPr lvl="0" algn="just"/>
            <a:r>
              <a:rPr lang="en-GB" sz="2400" dirty="0" smtClean="0">
                <a:latin typeface="Times New Roman" pitchFamily="18" charset="0"/>
                <a:cs typeface="Times New Roman" pitchFamily="18" charset="0"/>
              </a:rPr>
              <a:t> </a:t>
            </a:r>
            <a:endParaRPr lang="en-GB" sz="2400" dirty="0">
              <a:latin typeface="Times New Roman" pitchFamily="18" charset="0"/>
              <a:cs typeface="Times New Roman" pitchFamily="18" charset="0"/>
            </a:endParaRPr>
          </a:p>
          <a:p>
            <a:pPr lvl="0" algn="just"/>
            <a:r>
              <a:rPr lang="en-GB" sz="2400" dirty="0" smtClean="0">
                <a:latin typeface="Times New Roman" pitchFamily="18" charset="0"/>
                <a:cs typeface="Times New Roman" pitchFamily="18" charset="0"/>
              </a:rPr>
              <a:t>While </a:t>
            </a:r>
            <a:r>
              <a:rPr lang="en-GB" sz="2400" dirty="0">
                <a:latin typeface="Times New Roman" pitchFamily="18" charset="0"/>
                <a:cs typeface="Times New Roman" pitchFamily="18" charset="0"/>
              </a:rPr>
              <a:t>QR Codes and Barcodes are similar in practice, QR Codes contain more information because they have the ability to </a:t>
            </a:r>
            <a:r>
              <a:rPr lang="en-GB" sz="2400" dirty="0" smtClean="0">
                <a:latin typeface="Times New Roman" pitchFamily="18" charset="0"/>
                <a:cs typeface="Times New Roman" pitchFamily="18" charset="0"/>
              </a:rPr>
              <a:t>       hold </a:t>
            </a:r>
            <a:r>
              <a:rPr lang="en-GB" sz="2400" dirty="0">
                <a:latin typeface="Times New Roman" pitchFamily="18" charset="0"/>
                <a:cs typeface="Times New Roman" pitchFamily="18" charset="0"/>
              </a:rPr>
              <a:t>information both horizontally and vertically</a:t>
            </a:r>
            <a:r>
              <a:rPr lang="en-GB" sz="2400" b="1" dirty="0">
                <a:solidFill>
                  <a:schemeClr val="dk1"/>
                </a:solidFill>
                <a:effectLst>
                  <a:outerShdw blurRad="38100" dist="38100" dir="2700000" algn="tl">
                    <a:srgbClr val="000000">
                      <a:alpha val="43137"/>
                    </a:srgbClr>
                  </a:outerShdw>
                </a:effectLst>
                <a:latin typeface="Times New Roman" pitchFamily="18" charset="0"/>
                <a:ea typeface="Calibri"/>
                <a:cs typeface="Times New Roman" pitchFamily="18" charset="0"/>
                <a:sym typeface="Calibri"/>
              </a:rPr>
              <a:t>                                                                  </a:t>
            </a:r>
            <a:endParaRPr lang="en-GB" sz="2400" b="1" dirty="0">
              <a:effectLst>
                <a:outerShdw blurRad="38100" dist="38100" dir="2700000" algn="tl">
                  <a:srgbClr val="000000">
                    <a:alpha val="43137"/>
                  </a:srgbClr>
                </a:outerShdw>
              </a:effectLst>
              <a:latin typeface="Times New Roman" pitchFamily="18" charset="0"/>
              <a:cs typeface="Times New Roman" pitchFamily="18" charset="0"/>
            </a:endParaRPr>
          </a:p>
          <a:p>
            <a:pPr marL="0" lvl="0" indent="0" algn="just">
              <a:spcBef>
                <a:spcPts val="0"/>
              </a:spcBef>
              <a:spcAft>
                <a:spcPts val="0"/>
              </a:spcAft>
              <a:buNone/>
            </a:pPr>
            <a:endParaRPr lang="en-GB" sz="2400" b="1" dirty="0">
              <a:solidFill>
                <a:schemeClr val="dk1"/>
              </a:solidFill>
              <a:effectLst>
                <a:outerShdw blurRad="38100" dist="38100" dir="2700000" algn="tl">
                  <a:srgbClr val="000000">
                    <a:alpha val="43137"/>
                  </a:srgbClr>
                </a:outerShdw>
              </a:effectLst>
              <a:latin typeface="Times New Roman" pitchFamily="18" charset="0"/>
              <a:ea typeface="Calibri"/>
              <a:cs typeface="Times New Roman" pitchFamily="18" charset="0"/>
              <a:sym typeface="Calibri"/>
            </a:endParaRPr>
          </a:p>
          <a:p>
            <a:endParaRPr lang="en-IN" sz="2400" dirty="0">
              <a:latin typeface="Times New Roman" pitchFamily="18" charset="0"/>
              <a:cs typeface="Times New Roman" pitchFamily="18" charset="0"/>
            </a:endParaRPr>
          </a:p>
        </p:txBody>
      </p:sp>
    </p:spTree>
    <p:extLst>
      <p:ext uri="{BB962C8B-B14F-4D97-AF65-F5344CB8AC3E}">
        <p14:creationId xmlns:p14="http://schemas.microsoft.com/office/powerpoint/2010/main" val="41051945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dirty="0">
                <a:solidFill>
                  <a:schemeClr val="tx2"/>
                </a:solidFill>
                <a:latin typeface="Calibri"/>
                <a:ea typeface="Calibri"/>
                <a:cs typeface="Calibri"/>
                <a:sym typeface="Calibri"/>
              </a:rPr>
              <a:t>HARDWARE AND SOFWARE REQUIREMENTS:</a:t>
            </a:r>
            <a:endParaRPr lang="en-IN" sz="2800" dirty="0">
              <a:solidFill>
                <a:schemeClr val="tx2"/>
              </a:solidFill>
            </a:endParaRPr>
          </a:p>
        </p:txBody>
      </p:sp>
      <p:sp>
        <p:nvSpPr>
          <p:cNvPr id="3" name="Content Placeholder 2"/>
          <p:cNvSpPr>
            <a:spLocks noGrp="1"/>
          </p:cNvSpPr>
          <p:nvPr>
            <p:ph idx="1"/>
          </p:nvPr>
        </p:nvSpPr>
        <p:spPr>
          <a:xfrm>
            <a:off x="1475656" y="1844824"/>
            <a:ext cx="7924800" cy="4114800"/>
          </a:xfrm>
        </p:spPr>
        <p:txBody>
          <a:bodyPr>
            <a:normAutofit/>
          </a:bodyPr>
          <a:lstStyle/>
          <a:p>
            <a:r>
              <a:rPr lang="en-US" sz="2400" b="1" dirty="0">
                <a:latin typeface="Calibri"/>
                <a:ea typeface="Calibri"/>
                <a:cs typeface="Calibri"/>
                <a:sym typeface="Calibri"/>
              </a:rPr>
              <a:t> QRCODE SCANNER</a:t>
            </a:r>
            <a:r>
              <a:rPr lang="en-US" sz="2400" b="1" dirty="0" smtClean="0">
                <a:latin typeface="Calibri"/>
                <a:ea typeface="Calibri"/>
                <a:cs typeface="Calibri"/>
                <a:sym typeface="Calibri"/>
              </a:rPr>
              <a:t>,</a:t>
            </a:r>
          </a:p>
          <a:p>
            <a:r>
              <a:rPr lang="en-US" sz="2400" b="1" dirty="0" smtClean="0">
                <a:latin typeface="Calibri"/>
                <a:ea typeface="Calibri"/>
                <a:cs typeface="Calibri"/>
                <a:sym typeface="Calibri"/>
              </a:rPr>
              <a:t> PI </a:t>
            </a:r>
            <a:r>
              <a:rPr lang="en-US" sz="2400" b="1" dirty="0">
                <a:latin typeface="Calibri"/>
                <a:ea typeface="Calibri"/>
                <a:cs typeface="Calibri"/>
                <a:sym typeface="Calibri"/>
              </a:rPr>
              <a:t>PNG</a:t>
            </a:r>
            <a:r>
              <a:rPr lang="en-US" sz="2400" b="1" dirty="0" smtClean="0">
                <a:latin typeface="Calibri"/>
                <a:ea typeface="Calibri"/>
                <a:cs typeface="Calibri"/>
                <a:sym typeface="Calibri"/>
              </a:rPr>
              <a:t>,</a:t>
            </a:r>
          </a:p>
          <a:p>
            <a:r>
              <a:rPr lang="en-US" sz="2400" b="1" dirty="0" smtClean="0">
                <a:latin typeface="Calibri"/>
                <a:ea typeface="Calibri"/>
                <a:cs typeface="Calibri"/>
                <a:sym typeface="Calibri"/>
              </a:rPr>
              <a:t> </a:t>
            </a:r>
            <a:r>
              <a:rPr lang="en-US" sz="2400" b="1" dirty="0">
                <a:latin typeface="Calibri"/>
                <a:ea typeface="Calibri"/>
                <a:cs typeface="Calibri"/>
                <a:sym typeface="Calibri"/>
              </a:rPr>
              <a:t>PILLOW</a:t>
            </a:r>
            <a:r>
              <a:rPr lang="en-US" sz="2400" b="1" dirty="0" smtClean="0">
                <a:latin typeface="Calibri"/>
                <a:ea typeface="Calibri"/>
                <a:cs typeface="Calibri"/>
                <a:sym typeface="Calibri"/>
              </a:rPr>
              <a:t>,</a:t>
            </a:r>
          </a:p>
          <a:p>
            <a:r>
              <a:rPr lang="en-US" sz="2400" b="1" dirty="0" smtClean="0">
                <a:latin typeface="Calibri"/>
                <a:ea typeface="Calibri"/>
                <a:cs typeface="Calibri"/>
                <a:sym typeface="Calibri"/>
              </a:rPr>
              <a:t> </a:t>
            </a:r>
            <a:r>
              <a:rPr lang="en-US" sz="2400" b="1" dirty="0">
                <a:latin typeface="Calibri"/>
                <a:ea typeface="Calibri"/>
                <a:cs typeface="Calibri"/>
                <a:sym typeface="Calibri"/>
              </a:rPr>
              <a:t>PIZ BAR</a:t>
            </a:r>
            <a:r>
              <a:rPr lang="en-US" sz="2400" b="1" dirty="0" smtClean="0">
                <a:latin typeface="Calibri"/>
                <a:ea typeface="Calibri"/>
                <a:cs typeface="Calibri"/>
                <a:sym typeface="Calibri"/>
              </a:rPr>
              <a:t>,</a:t>
            </a:r>
          </a:p>
          <a:p>
            <a:r>
              <a:rPr lang="en-US" sz="2400" b="1" dirty="0">
                <a:latin typeface="Calibri"/>
                <a:ea typeface="Calibri"/>
                <a:cs typeface="Calibri"/>
                <a:sym typeface="Calibri"/>
              </a:rPr>
              <a:t> </a:t>
            </a:r>
            <a:r>
              <a:rPr lang="en-US" sz="2400" b="1" dirty="0" smtClean="0">
                <a:latin typeface="Calibri"/>
                <a:ea typeface="Calibri"/>
                <a:cs typeface="Calibri"/>
                <a:sym typeface="Calibri"/>
              </a:rPr>
              <a:t>WEBPAGE,</a:t>
            </a:r>
          </a:p>
          <a:p>
            <a:r>
              <a:rPr lang="en-US" sz="2400" b="1" dirty="0">
                <a:latin typeface="Calibri"/>
                <a:ea typeface="Calibri"/>
                <a:cs typeface="Calibri"/>
                <a:sym typeface="Calibri"/>
              </a:rPr>
              <a:t> </a:t>
            </a:r>
            <a:r>
              <a:rPr lang="en-US" sz="2400" b="1" dirty="0" smtClean="0">
                <a:latin typeface="Calibri"/>
                <a:ea typeface="Calibri"/>
                <a:cs typeface="Calibri"/>
                <a:sym typeface="Calibri"/>
              </a:rPr>
              <a:t>HTML</a:t>
            </a:r>
            <a:r>
              <a:rPr lang="en-US" sz="2400" b="1" dirty="0">
                <a:latin typeface="Calibri"/>
                <a:ea typeface="Calibri"/>
                <a:cs typeface="Calibri"/>
                <a:sym typeface="Calibri"/>
              </a:rPr>
              <a:t/>
            </a:r>
            <a:br>
              <a:rPr lang="en-US" sz="2400" b="1" dirty="0">
                <a:latin typeface="Calibri"/>
                <a:ea typeface="Calibri"/>
                <a:cs typeface="Calibri"/>
                <a:sym typeface="Calibri"/>
              </a:rPr>
            </a:br>
            <a:endParaRPr lang="en-IN" sz="2400" dirty="0"/>
          </a:p>
        </p:txBody>
      </p:sp>
    </p:spTree>
    <p:extLst>
      <p:ext uri="{BB962C8B-B14F-4D97-AF65-F5344CB8AC3E}">
        <p14:creationId xmlns:p14="http://schemas.microsoft.com/office/powerpoint/2010/main" val="20919104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7924800" cy="1143000"/>
          </a:xfrm>
        </p:spPr>
        <p:txBody>
          <a:bodyPr/>
          <a:lstStyle/>
          <a:p>
            <a:r>
              <a:rPr lang="en-GB" sz="2800" b="1" dirty="0">
                <a:solidFill>
                  <a:schemeClr val="tx2"/>
                </a:solidFill>
              </a:rPr>
              <a:t>Modules </a:t>
            </a:r>
            <a:r>
              <a:rPr lang="en-GB" sz="2800" b="1" dirty="0" smtClean="0">
                <a:solidFill>
                  <a:schemeClr val="tx2"/>
                </a:solidFill>
              </a:rPr>
              <a:t> of </a:t>
            </a:r>
            <a:r>
              <a:rPr lang="en-GB" sz="2800" b="1" dirty="0" smtClean="0"/>
              <a:t> </a:t>
            </a:r>
            <a:r>
              <a:rPr lang="en-GB" sz="2800" b="1" dirty="0" smtClean="0">
                <a:solidFill>
                  <a:schemeClr val="tx2"/>
                </a:solidFill>
              </a:rPr>
              <a:t>Food Ordering  </a:t>
            </a:r>
            <a:r>
              <a:rPr lang="en-GB" sz="2800" b="1" dirty="0">
                <a:solidFill>
                  <a:schemeClr val="tx2"/>
                </a:solidFill>
              </a:rPr>
              <a:t>System:</a:t>
            </a:r>
            <a:endParaRPr lang="en-IN" sz="2800" b="1" dirty="0">
              <a:solidFill>
                <a:schemeClr val="tx2"/>
              </a:solidFill>
            </a:endParaRPr>
          </a:p>
        </p:txBody>
      </p:sp>
      <p:sp>
        <p:nvSpPr>
          <p:cNvPr id="3" name="Content Placeholder 2"/>
          <p:cNvSpPr>
            <a:spLocks noGrp="1"/>
          </p:cNvSpPr>
          <p:nvPr>
            <p:ph idx="1"/>
          </p:nvPr>
        </p:nvSpPr>
        <p:spPr>
          <a:xfrm>
            <a:off x="323528" y="1124744"/>
            <a:ext cx="7924800" cy="5472608"/>
          </a:xfrm>
        </p:spPr>
        <p:txBody>
          <a:bodyPr>
            <a:noAutofit/>
          </a:bodyPr>
          <a:lstStyle/>
          <a:p>
            <a:pPr algn="just"/>
            <a:r>
              <a:rPr lang="en-GB" sz="2400" dirty="0"/>
              <a:t>Login Module: Used for managing the login details. </a:t>
            </a:r>
            <a:endParaRPr lang="en-GB" sz="2400" dirty="0" smtClean="0"/>
          </a:p>
          <a:p>
            <a:pPr algn="just"/>
            <a:r>
              <a:rPr lang="en-GB" sz="2400" dirty="0"/>
              <a:t>Users Module: Used for managing the users of the system</a:t>
            </a:r>
            <a:endParaRPr lang="en-IN" sz="2400" dirty="0"/>
          </a:p>
          <a:p>
            <a:pPr algn="just"/>
            <a:r>
              <a:rPr lang="en-GB" sz="2400" dirty="0" smtClean="0"/>
              <a:t>Food </a:t>
            </a:r>
            <a:r>
              <a:rPr lang="en-GB" sz="2400" dirty="0"/>
              <a:t>Item Management Module: Used for managing the Food Item details</a:t>
            </a:r>
            <a:r>
              <a:rPr lang="en-GB" sz="2400" dirty="0" smtClean="0"/>
              <a:t>.</a:t>
            </a:r>
            <a:endParaRPr lang="en-GB" sz="2400" dirty="0"/>
          </a:p>
          <a:p>
            <a:pPr algn="just"/>
            <a:r>
              <a:rPr lang="en-GB" sz="2400" dirty="0"/>
              <a:t>Management Module: Used for managing the information and details of the Category.</a:t>
            </a:r>
          </a:p>
          <a:p>
            <a:pPr algn="just"/>
            <a:r>
              <a:rPr lang="en-GB" sz="2400" dirty="0" smtClean="0"/>
              <a:t>Customer </a:t>
            </a:r>
            <a:r>
              <a:rPr lang="en-GB" sz="2400" dirty="0"/>
              <a:t>Module: Used for managing the Customer details</a:t>
            </a:r>
            <a:r>
              <a:rPr lang="en-GB" sz="2400" dirty="0" smtClean="0"/>
              <a:t>.</a:t>
            </a:r>
          </a:p>
          <a:p>
            <a:pPr algn="just"/>
            <a:r>
              <a:rPr lang="en-GB" sz="2400" dirty="0" smtClean="0"/>
              <a:t>Order </a:t>
            </a:r>
            <a:r>
              <a:rPr lang="en-GB" sz="2400" dirty="0"/>
              <a:t>Module: Used for managing the Order </a:t>
            </a:r>
            <a:r>
              <a:rPr lang="en-GB" sz="2400" dirty="0" err="1"/>
              <a:t>informations</a:t>
            </a:r>
            <a:r>
              <a:rPr lang="en-GB" sz="2400" dirty="0"/>
              <a:t>.</a:t>
            </a:r>
          </a:p>
          <a:p>
            <a:pPr algn="just"/>
            <a:r>
              <a:rPr lang="en-GB" sz="2400" dirty="0" smtClean="0"/>
              <a:t>Confirm </a:t>
            </a:r>
            <a:r>
              <a:rPr lang="en-GB" sz="2400" dirty="0"/>
              <a:t>Order Module : Used for managing the details of Confirm </a:t>
            </a:r>
            <a:r>
              <a:rPr lang="en-GB" sz="2400" dirty="0" smtClean="0"/>
              <a:t>Order.</a:t>
            </a:r>
          </a:p>
          <a:p>
            <a:pPr algn="just"/>
            <a:r>
              <a:rPr lang="en-GB" sz="2400" dirty="0" smtClean="0"/>
              <a:t>Payment </a:t>
            </a:r>
            <a:r>
              <a:rPr lang="en-GB" sz="2400" dirty="0"/>
              <a:t>Module: Used for managing the details of </a:t>
            </a:r>
            <a:r>
              <a:rPr lang="en-GB" sz="2400" dirty="0" smtClean="0"/>
              <a:t>Payment Category</a:t>
            </a:r>
          </a:p>
        </p:txBody>
      </p:sp>
    </p:spTree>
    <p:extLst>
      <p:ext uri="{BB962C8B-B14F-4D97-AF65-F5344CB8AC3E}">
        <p14:creationId xmlns:p14="http://schemas.microsoft.com/office/powerpoint/2010/main" val="381051674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b="1" dirty="0">
                <a:solidFill>
                  <a:schemeClr val="tx2"/>
                </a:solidFill>
              </a:rPr>
              <a:t>Existing </a:t>
            </a:r>
            <a:r>
              <a:rPr lang="en-GB" sz="2800" b="1" dirty="0" smtClean="0">
                <a:solidFill>
                  <a:schemeClr val="tx2"/>
                </a:solidFill>
              </a:rPr>
              <a:t> System  of </a:t>
            </a:r>
            <a:r>
              <a:rPr lang="en-GB" sz="2800" b="1" dirty="0" smtClean="0"/>
              <a:t> </a:t>
            </a:r>
            <a:r>
              <a:rPr lang="en-GB" sz="2800" b="1" dirty="0" smtClean="0">
                <a:solidFill>
                  <a:schemeClr val="tx2"/>
                </a:solidFill>
              </a:rPr>
              <a:t>Food  Ordering  </a:t>
            </a:r>
            <a:r>
              <a:rPr lang="en-GB" sz="2800" b="1" dirty="0">
                <a:solidFill>
                  <a:schemeClr val="tx2"/>
                </a:solidFill>
              </a:rPr>
              <a:t>System:</a:t>
            </a:r>
            <a:endParaRPr lang="en-IN" sz="2800" b="1" dirty="0">
              <a:solidFill>
                <a:schemeClr val="tx2"/>
              </a:solidFill>
            </a:endParaRPr>
          </a:p>
        </p:txBody>
      </p:sp>
      <p:sp>
        <p:nvSpPr>
          <p:cNvPr id="3" name="Content Placeholder 2"/>
          <p:cNvSpPr>
            <a:spLocks noGrp="1"/>
          </p:cNvSpPr>
          <p:nvPr>
            <p:ph idx="1"/>
          </p:nvPr>
        </p:nvSpPr>
        <p:spPr>
          <a:xfrm>
            <a:off x="467544" y="1412776"/>
            <a:ext cx="7620000" cy="4800600"/>
          </a:xfrm>
        </p:spPr>
        <p:txBody>
          <a:bodyPr>
            <a:noAutofit/>
          </a:bodyPr>
          <a:lstStyle/>
          <a:p>
            <a:pPr fontAlgn="base"/>
            <a:r>
              <a:rPr lang="en-GB" sz="2000" dirty="0"/>
              <a:t>In the present scenario, people have to physically visit the hotels or restaurants for eating food and have to make payments through cash mode most of the time due to unawareness of advanced technologies at certain places. In this method time as well as physical work is required, among which time is something that no one has in ample amount.</a:t>
            </a:r>
          </a:p>
          <a:p>
            <a:pPr fontAlgn="base"/>
            <a:r>
              <a:rPr lang="en-GB" sz="2000" dirty="0"/>
              <a:t>The traditional food ordering procedure is not efficient enough for hotels and restaurants, as they have to deal with the crowd, in their restaurant. The old methods can be classified into categories which are paper grounded and verbal grounded. For paper-based work, the waiter comes and pens down foods that customers order and pass the food list containing paper to the chefs or cooks in the kitchen for further process.</a:t>
            </a:r>
          </a:p>
          <a:p>
            <a:pPr fontAlgn="base"/>
            <a:r>
              <a:rPr lang="en-GB" sz="2000" dirty="0"/>
              <a:t>Also, from the owner’s point of view maintaining data records and the accounts in the physical file are cumbersome and tedious work to do. And also, it is full of risk as anyone can access it and modify the data.</a:t>
            </a:r>
          </a:p>
          <a:p>
            <a:r>
              <a:rPr lang="en-GB" sz="2000" dirty="0"/>
              <a:t/>
            </a:r>
            <a:br>
              <a:rPr lang="en-GB" sz="2000" dirty="0"/>
            </a:br>
            <a:endParaRPr lang="en-IN" sz="2000" dirty="0"/>
          </a:p>
        </p:txBody>
      </p:sp>
    </p:spTree>
    <p:extLst>
      <p:ext uri="{BB962C8B-B14F-4D97-AF65-F5344CB8AC3E}">
        <p14:creationId xmlns:p14="http://schemas.microsoft.com/office/powerpoint/2010/main" val="4652078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1560" y="25121"/>
            <a:ext cx="7924800" cy="1143000"/>
          </a:xfrm>
        </p:spPr>
        <p:txBody>
          <a:bodyPr/>
          <a:lstStyle/>
          <a:p>
            <a:r>
              <a:rPr lang="en-GB" sz="2800" b="1" dirty="0">
                <a:solidFill>
                  <a:schemeClr val="tx2"/>
                </a:solidFill>
              </a:rPr>
              <a:t>Proposed </a:t>
            </a:r>
            <a:r>
              <a:rPr lang="en-GB" sz="2800" b="1" dirty="0" smtClean="0">
                <a:solidFill>
                  <a:schemeClr val="tx2"/>
                </a:solidFill>
              </a:rPr>
              <a:t> System </a:t>
            </a:r>
            <a:r>
              <a:rPr lang="en-GB" sz="2800" b="1" dirty="0">
                <a:solidFill>
                  <a:schemeClr val="tx2"/>
                </a:solidFill>
              </a:rPr>
              <a:t>of </a:t>
            </a:r>
            <a:r>
              <a:rPr lang="en-GB" sz="2800" b="1" dirty="0"/>
              <a:t> </a:t>
            </a:r>
            <a:r>
              <a:rPr lang="en-GB" sz="2800" b="1" dirty="0" smtClean="0">
                <a:solidFill>
                  <a:schemeClr val="tx2"/>
                </a:solidFill>
              </a:rPr>
              <a:t>Food  Ordering  </a:t>
            </a:r>
            <a:r>
              <a:rPr lang="en-GB" sz="2800" b="1" dirty="0">
                <a:solidFill>
                  <a:schemeClr val="tx2"/>
                </a:solidFill>
              </a:rPr>
              <a:t>System:</a:t>
            </a:r>
            <a:endParaRPr lang="en-IN" sz="2800" b="1" dirty="0">
              <a:solidFill>
                <a:schemeClr val="tx2"/>
              </a:solidFill>
            </a:endParaRPr>
          </a:p>
        </p:txBody>
      </p:sp>
      <p:sp>
        <p:nvSpPr>
          <p:cNvPr id="3" name="Content Placeholder 2"/>
          <p:cNvSpPr>
            <a:spLocks noGrp="1"/>
          </p:cNvSpPr>
          <p:nvPr>
            <p:ph idx="1"/>
          </p:nvPr>
        </p:nvSpPr>
        <p:spPr>
          <a:xfrm>
            <a:off x="395536" y="1268760"/>
            <a:ext cx="7924800" cy="4446240"/>
          </a:xfrm>
        </p:spPr>
        <p:txBody>
          <a:bodyPr>
            <a:noAutofit/>
          </a:bodyPr>
          <a:lstStyle/>
          <a:p>
            <a:pPr fontAlgn="base"/>
            <a:r>
              <a:rPr lang="en-GB" sz="2400" dirty="0"/>
              <a:t>This system is a bunch of benefits from various points of view. This online application enables the end-users to register to the system online, select the food items of their choice from the menu list, and order food online. Also, the payment can be made through online mode or at the time of home delivery depending upon the customer’s choice and convenience.</a:t>
            </a:r>
          </a:p>
          <a:p>
            <a:pPr fontAlgn="base"/>
            <a:r>
              <a:rPr lang="en-GB" sz="2400" dirty="0"/>
              <a:t>The selection made by the customers will be available to the hotel reception or to the person handling the work assignment. Now this same person will assign the orders to the specialist chef to be completed within a fixed duration of time. As soon as the chef prepares the food, the later person forwards the parcels to the delivery persons assigned with the location and customer identity of the customer along with the bill status</a:t>
            </a:r>
            <a:r>
              <a:rPr lang="en-GB" sz="2400" dirty="0" smtClean="0"/>
              <a:t>.</a:t>
            </a:r>
            <a:endParaRPr lang="en-GB" sz="2400" dirty="0"/>
          </a:p>
        </p:txBody>
      </p:sp>
    </p:spTree>
    <p:extLst>
      <p:ext uri="{BB962C8B-B14F-4D97-AF65-F5344CB8AC3E}">
        <p14:creationId xmlns:p14="http://schemas.microsoft.com/office/powerpoint/2010/main" val="24672248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980728"/>
            <a:ext cx="7620000" cy="4800600"/>
          </a:xfrm>
        </p:spPr>
        <p:txBody>
          <a:bodyPr>
            <a:normAutofit fontScale="92500"/>
          </a:bodyPr>
          <a:lstStyle/>
          <a:p>
            <a:pPr fontAlgn="base"/>
            <a:r>
              <a:rPr lang="en-GB" sz="2400" dirty="0"/>
              <a:t>With this application, the workload of the water in the hotel </a:t>
            </a:r>
            <a:r>
              <a:rPr lang="en-GB" sz="2400" dirty="0" err="1"/>
              <a:t>Sare</a:t>
            </a:r>
            <a:r>
              <a:rPr lang="en-GB" sz="2400" dirty="0"/>
              <a:t> reduced, or in some situations, their work is abolished. One of the various benefits of this is system is that if there is a rush or a huge crowd present in the restaurant then in that case sometimes unavailability of tables cut downs the restaurant’s customer</a:t>
            </a:r>
            <a:r>
              <a:rPr lang="en-GB" sz="2400" dirty="0" smtClean="0"/>
              <a:t>.</a:t>
            </a:r>
          </a:p>
          <a:p>
            <a:pPr fontAlgn="base"/>
            <a:endParaRPr lang="en-GB" sz="2400" dirty="0"/>
          </a:p>
          <a:p>
            <a:pPr fontAlgn="base"/>
            <a:r>
              <a:rPr lang="en-GB" sz="2400" dirty="0"/>
              <a:t>Also, there will be chances that the waiters are unavailable as they are busy handling others, so the customer can directly order the food to the chef online by using this application, by checking the seat availability in the restaurant. This system allows the staff to serve customers within less time as compared to the manual system.</a:t>
            </a:r>
          </a:p>
          <a:p>
            <a:endParaRPr lang="en-IN" dirty="0"/>
          </a:p>
        </p:txBody>
      </p:sp>
    </p:spTree>
    <p:extLst>
      <p:ext uri="{BB962C8B-B14F-4D97-AF65-F5344CB8AC3E}">
        <p14:creationId xmlns:p14="http://schemas.microsoft.com/office/powerpoint/2010/main" val="11329943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480</TotalTime>
  <Words>1134</Words>
  <Application>Microsoft Office PowerPoint</Application>
  <PresentationFormat>On-screen Show (4:3)</PresentationFormat>
  <Paragraphs>81</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Cambria</vt:lpstr>
      <vt:lpstr>Times New Roman</vt:lpstr>
      <vt:lpstr>Adjacency</vt:lpstr>
      <vt:lpstr> QR CODE GENERATION FOR  FOOD ORDER </vt:lpstr>
      <vt:lpstr>OBJECTIVE OF THE PROJECT: </vt:lpstr>
      <vt:lpstr>ABSTRACT:</vt:lpstr>
      <vt:lpstr>PowerPoint Presentation</vt:lpstr>
      <vt:lpstr>HARDWARE AND SOFWARE REQUIREMENTS:</vt:lpstr>
      <vt:lpstr>Modules  of  Food Ordering  System:</vt:lpstr>
      <vt:lpstr>Existing  System  of  Food  Ordering  System:</vt:lpstr>
      <vt:lpstr>Proposed  System of  Food  Ordering  System:</vt:lpstr>
      <vt:lpstr>PowerPoint Presentation</vt:lpstr>
      <vt:lpstr>System Design of  Food Ordering System</vt:lpstr>
      <vt:lpstr>PowerPoint Presentation</vt:lpstr>
      <vt:lpstr>PROBLEM  DEFINITION</vt:lpstr>
      <vt:lpstr>LOGIN PAGE</vt:lpstr>
      <vt:lpstr>REGISTRATION PAGE</vt:lpstr>
      <vt:lpstr>QR CODE GENERATOR</vt:lpstr>
      <vt:lpstr>HOME PAGE</vt:lpstr>
      <vt:lpstr>MENU PAGE : 1</vt:lpstr>
      <vt:lpstr>MENU PAGE : 2</vt:lpstr>
      <vt:lpstr>MENU PAGE : 3</vt:lpstr>
      <vt:lpstr>MENU PAGE : 4</vt:lpstr>
      <vt:lpstr>ABOUT PAGE</vt:lpstr>
      <vt:lpstr>CONTACT PAGE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dc:creator>Raja R</dc:creator>
  <cp:lastModifiedBy>Microsoft account</cp:lastModifiedBy>
  <cp:revision>37</cp:revision>
  <dcterms:created xsi:type="dcterms:W3CDTF">2022-05-19T15:43:04Z</dcterms:created>
  <dcterms:modified xsi:type="dcterms:W3CDTF">2022-05-24T08:02:35Z</dcterms:modified>
</cp:coreProperties>
</file>

<file path=docProps/thumbnail.jpeg>
</file>